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84" r:id="rId2"/>
    <p:sldId id="256" r:id="rId3"/>
    <p:sldId id="285" r:id="rId4"/>
    <p:sldId id="304" r:id="rId5"/>
    <p:sldId id="286" r:id="rId6"/>
    <p:sldId id="288" r:id="rId7"/>
    <p:sldId id="287" r:id="rId8"/>
    <p:sldId id="289" r:id="rId9"/>
    <p:sldId id="291" r:id="rId10"/>
    <p:sldId id="292" r:id="rId11"/>
    <p:sldId id="294" r:id="rId12"/>
    <p:sldId id="298" r:id="rId13"/>
    <p:sldId id="305" r:id="rId14"/>
    <p:sldId id="299" r:id="rId15"/>
    <p:sldId id="306" r:id="rId16"/>
    <p:sldId id="295" r:id="rId17"/>
    <p:sldId id="303" r:id="rId18"/>
    <p:sldId id="296" r:id="rId19"/>
    <p:sldId id="297" r:id="rId20"/>
  </p:sldIdLst>
  <p:sldSz cx="18288000" cy="10287000"/>
  <p:notesSz cx="6858000" cy="9144000"/>
  <p:embeddedFontLst>
    <p:embeddedFont>
      <p:font typeface="Cambria Math" panose="02040503050406030204" pitchFamily="18" charset="0"/>
      <p:regular r:id="rId22"/>
    </p:embeddedFont>
    <p:embeddedFont>
      <p:font typeface="Cormorant Garamond Bold Italics" panose="020B0604020202020204" charset="0"/>
      <p:regular r:id="rId23"/>
    </p:embeddedFont>
    <p:embeddedFont>
      <p:font typeface="Quicksan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662"/>
    <a:srgbClr val="A9B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FE0FF-4B4A-4E30-9D18-5784CCB494EA}"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A63BA-FCE2-4446-BA23-36BF22DCBEF5}" type="slidenum">
              <a:rPr lang="en-US" smtClean="0"/>
              <a:t>‹#›</a:t>
            </a:fld>
            <a:endParaRPr lang="en-US"/>
          </a:p>
        </p:txBody>
      </p:sp>
    </p:spTree>
    <p:extLst>
      <p:ext uri="{BB962C8B-B14F-4D97-AF65-F5344CB8AC3E}">
        <p14:creationId xmlns:p14="http://schemas.microsoft.com/office/powerpoint/2010/main" val="2182773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AA63BA-FCE2-4446-BA23-36BF22DCBEF5}" type="slidenum">
              <a:rPr lang="en-US" smtClean="0"/>
              <a:t>5</a:t>
            </a:fld>
            <a:endParaRPr lang="en-US"/>
          </a:p>
        </p:txBody>
      </p:sp>
    </p:spTree>
    <p:extLst>
      <p:ext uri="{BB962C8B-B14F-4D97-AF65-F5344CB8AC3E}">
        <p14:creationId xmlns:p14="http://schemas.microsoft.com/office/powerpoint/2010/main" val="1925650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AA63BA-FCE2-4446-BA23-36BF22DCBEF5}" type="slidenum">
              <a:rPr lang="en-US" smtClean="0"/>
              <a:t>9</a:t>
            </a:fld>
            <a:endParaRPr lang="en-US"/>
          </a:p>
        </p:txBody>
      </p:sp>
    </p:spTree>
    <p:extLst>
      <p:ext uri="{BB962C8B-B14F-4D97-AF65-F5344CB8AC3E}">
        <p14:creationId xmlns:p14="http://schemas.microsoft.com/office/powerpoint/2010/main" val="3634141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AA63BA-FCE2-4446-BA23-36BF22DCBEF5}" type="slidenum">
              <a:rPr lang="en-US" smtClean="0"/>
              <a:t>11</a:t>
            </a:fld>
            <a:endParaRPr lang="en-US"/>
          </a:p>
        </p:txBody>
      </p:sp>
    </p:spTree>
    <p:extLst>
      <p:ext uri="{BB962C8B-B14F-4D97-AF65-F5344CB8AC3E}">
        <p14:creationId xmlns:p14="http://schemas.microsoft.com/office/powerpoint/2010/main" val="3207039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237EE-4D3F-5C85-9EC9-3E3866E36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EC808-2D46-1FB3-0F31-659E8C9F8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529245-A55D-B0C3-3BEE-120E589CF6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543261-9B97-AD0B-EC01-DF7A631CD10C}"/>
              </a:ext>
            </a:extLst>
          </p:cNvPr>
          <p:cNvSpPr>
            <a:spLocks noGrp="1"/>
          </p:cNvSpPr>
          <p:nvPr>
            <p:ph type="sldNum" sz="quarter" idx="5"/>
          </p:nvPr>
        </p:nvSpPr>
        <p:spPr/>
        <p:txBody>
          <a:bodyPr/>
          <a:lstStyle/>
          <a:p>
            <a:fld id="{AAAA63BA-FCE2-4446-BA23-36BF22DCBEF5}" type="slidenum">
              <a:rPr lang="en-US" smtClean="0"/>
              <a:t>13</a:t>
            </a:fld>
            <a:endParaRPr lang="en-US"/>
          </a:p>
        </p:txBody>
      </p:sp>
    </p:spTree>
    <p:extLst>
      <p:ext uri="{BB962C8B-B14F-4D97-AF65-F5344CB8AC3E}">
        <p14:creationId xmlns:p14="http://schemas.microsoft.com/office/powerpoint/2010/main" val="2142686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hông có mô tả ảnh.">
            <a:extLst>
              <a:ext uri="{FF2B5EF4-FFF2-40B4-BE49-F238E27FC236}">
                <a16:creationId xmlns:a16="http://schemas.microsoft.com/office/drawing/2014/main" id="{5242D465-9BE3-6094-7364-FF890095F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703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4">
            <a:extLst>
              <a:ext uri="{FF2B5EF4-FFF2-40B4-BE49-F238E27FC236}">
                <a16:creationId xmlns:a16="http://schemas.microsoft.com/office/drawing/2014/main" id="{43035E78-A9CF-2C46-1D2A-EEE020559C37}"/>
              </a:ext>
            </a:extLst>
          </p:cNvPr>
          <p:cNvGrpSpPr/>
          <p:nvPr/>
        </p:nvGrpSpPr>
        <p:grpSpPr>
          <a:xfrm>
            <a:off x="-1423390" y="0"/>
            <a:ext cx="9838239" cy="10287000"/>
            <a:chOff x="0" y="0"/>
            <a:chExt cx="2591141" cy="2709333"/>
          </a:xfrm>
        </p:grpSpPr>
        <p:sp>
          <p:nvSpPr>
            <p:cNvPr id="84" name="Freeform 5">
              <a:extLst>
                <a:ext uri="{FF2B5EF4-FFF2-40B4-BE49-F238E27FC236}">
                  <a16:creationId xmlns:a16="http://schemas.microsoft.com/office/drawing/2014/main" id="{57FED594-7F4A-1B84-46BA-1548EB26B81E}"/>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85" name="TextBox 6">
              <a:extLst>
                <a:ext uri="{FF2B5EF4-FFF2-40B4-BE49-F238E27FC236}">
                  <a16:creationId xmlns:a16="http://schemas.microsoft.com/office/drawing/2014/main" id="{4E804DB6-8505-AC2E-3E4E-01546A04819F}"/>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Google Shape;2426;p39">
            <a:extLst>
              <a:ext uri="{FF2B5EF4-FFF2-40B4-BE49-F238E27FC236}">
                <a16:creationId xmlns:a16="http://schemas.microsoft.com/office/drawing/2014/main" id="{85F1FA36-7DA0-2A3C-E636-C3C1F5E63090}"/>
              </a:ext>
            </a:extLst>
          </p:cNvPr>
          <p:cNvSpPr txBox="1">
            <a:spLocks noGrp="1"/>
          </p:cNvSpPr>
          <p:nvPr/>
        </p:nvSpPr>
        <p:spPr>
          <a:xfrm>
            <a:off x="3318975" y="822354"/>
            <a:ext cx="1165005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4. Phương pháp nghiên cứu</a:t>
            </a:r>
            <a:endParaRPr sz="7200">
              <a:solidFill>
                <a:srgbClr val="0F4662"/>
              </a:solidFill>
              <a:latin typeface="Times New Roman" panose="02020603050405020304" pitchFamily="18" charset="0"/>
              <a:cs typeface="Times New Roman" panose="02020603050405020304" pitchFamily="18" charset="0"/>
            </a:endParaRPr>
          </a:p>
        </p:txBody>
      </p:sp>
      <p:grpSp>
        <p:nvGrpSpPr>
          <p:cNvPr id="73" name="Group 34">
            <a:extLst>
              <a:ext uri="{FF2B5EF4-FFF2-40B4-BE49-F238E27FC236}">
                <a16:creationId xmlns:a16="http://schemas.microsoft.com/office/drawing/2014/main" id="{BCDC8917-936D-51A7-E1C4-23A77B855C67}"/>
              </a:ext>
            </a:extLst>
          </p:cNvPr>
          <p:cNvGrpSpPr/>
          <p:nvPr/>
        </p:nvGrpSpPr>
        <p:grpSpPr>
          <a:xfrm>
            <a:off x="533400" y="3771900"/>
            <a:ext cx="7295204" cy="4208820"/>
            <a:chOff x="-2037861" y="-1453209"/>
            <a:chExt cx="9726939" cy="3690091"/>
          </a:xfrm>
        </p:grpSpPr>
        <p:sp>
          <p:nvSpPr>
            <p:cNvPr id="74" name="TextBox 35">
              <a:extLst>
                <a:ext uri="{FF2B5EF4-FFF2-40B4-BE49-F238E27FC236}">
                  <a16:creationId xmlns:a16="http://schemas.microsoft.com/office/drawing/2014/main" id="{E4977B0C-38BB-58A6-9661-4915D0287919}"/>
                </a:ext>
              </a:extLst>
            </p:cNvPr>
            <p:cNvSpPr txBox="1"/>
            <p:nvPr/>
          </p:nvSpPr>
          <p:spPr>
            <a:xfrm>
              <a:off x="-2037861" y="-1453209"/>
              <a:ext cx="9559927" cy="1315231"/>
            </a:xfrm>
            <a:prstGeom prst="rect">
              <a:avLst/>
            </a:prstGeom>
          </p:spPr>
          <p:txBody>
            <a:bodyPr wrap="square" lIns="0" tIns="0" rIns="0" bIns="0" rtlCol="0" anchor="t">
              <a:spAutoFit/>
            </a:bodyPr>
            <a:lstStyle/>
            <a:p>
              <a:pPr marL="0" lvl="0" indent="0" algn="l">
                <a:lnSpc>
                  <a:spcPts val="7649"/>
                </a:lnSpc>
                <a:spcBef>
                  <a:spcPct val="0"/>
                </a:spcBef>
              </a:pPr>
              <a:r>
                <a:rPr lang="vi-VN" sz="8499" u="none" strike="noStrike">
                  <a:solidFill>
                    <a:srgbClr val="0F4662"/>
                  </a:solidFill>
                  <a:latin typeface="Times New Roman" panose="02020603050405020304" pitchFamily="18" charset="0"/>
                  <a:cs typeface="Times New Roman" panose="02020603050405020304" pitchFamily="18" charset="0"/>
                </a:rPr>
                <a:t>Cấu trúc cơ khí</a:t>
              </a:r>
              <a:endParaRPr lang="en-US" sz="8499" u="none" strike="noStrike">
                <a:solidFill>
                  <a:srgbClr val="0F4662"/>
                </a:solidFill>
                <a:latin typeface="Times New Roman" panose="02020603050405020304" pitchFamily="18" charset="0"/>
                <a:cs typeface="Times New Roman" panose="02020603050405020304" pitchFamily="18" charset="0"/>
              </a:endParaRPr>
            </a:p>
          </p:txBody>
        </p:sp>
        <p:sp>
          <p:nvSpPr>
            <p:cNvPr id="75" name="TextBox 36">
              <a:extLst>
                <a:ext uri="{FF2B5EF4-FFF2-40B4-BE49-F238E27FC236}">
                  <a16:creationId xmlns:a16="http://schemas.microsoft.com/office/drawing/2014/main" id="{E508AD12-C31D-E880-A91A-E9E86432F445}"/>
                </a:ext>
              </a:extLst>
            </p:cNvPr>
            <p:cNvSpPr txBox="1"/>
            <p:nvPr/>
          </p:nvSpPr>
          <p:spPr>
            <a:xfrm>
              <a:off x="-1889898" y="-440474"/>
              <a:ext cx="9578976" cy="2677356"/>
            </a:xfrm>
            <a:prstGeom prst="rect">
              <a:avLst/>
            </a:prstGeom>
          </p:spPr>
          <p:txBody>
            <a:bodyPr wrap="square" lIns="0" tIns="0" rIns="0" bIns="0" rtlCol="0" anchor="t">
              <a:spAutoFit/>
            </a:bodyPr>
            <a:lstStyle/>
            <a:p>
              <a:pPr marL="0" lvl="0" indent="0" algn="just">
                <a:lnSpc>
                  <a:spcPts val="2999"/>
                </a:lnSpc>
                <a:spcBef>
                  <a:spcPct val="0"/>
                </a:spcBef>
              </a:pPr>
              <a:r>
                <a:rPr lang="en-US" sz="25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Hệ thống cơ khí sử dụng cơ cấu Stewart platform 6 bậc tự do (hexapod) với mặt phẳng vuông 30×30 cm chế tạo bằng công nghệ in 3D, nhẹ và cứng vững. Mặt phẳng liên kết với khung qua sáu thanh nối có đầu bi cầu, cho phép chuyển động linh hoạt. Sáu servo gắn trên khung điều khiển độc lập chiều dài các thanh, giúp mặt phẳng nghiêng theo trục X, Y hoặc kết hợp, đồng thời nâng hạ theo trục Z với độ chính xác </a:t>
              </a:r>
              <a:r>
                <a:rPr lang="vi-VN" sz="25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cao.</a:t>
              </a:r>
              <a:endParaRPr lang="en-US" sz="2500" u="none" strike="noStrike">
                <a:solidFill>
                  <a:srgbClr val="0F4662"/>
                </a:solidFill>
                <a:latin typeface="Times New Roman" panose="02020603050405020304" pitchFamily="18" charset="0"/>
                <a:cs typeface="Times New Roman" panose="02020603050405020304" pitchFamily="18" charset="0"/>
              </a:endParaRPr>
            </a:p>
          </p:txBody>
        </p:sp>
      </p:grpSp>
      <p:sp>
        <p:nvSpPr>
          <p:cNvPr id="87" name="Rectangle 86">
            <a:extLst>
              <a:ext uri="{FF2B5EF4-FFF2-40B4-BE49-F238E27FC236}">
                <a16:creationId xmlns:a16="http://schemas.microsoft.com/office/drawing/2014/main" id="{4DE48036-A632-7314-F1D9-3DB67E09978A}"/>
              </a:ext>
            </a:extLst>
          </p:cNvPr>
          <p:cNvSpPr/>
          <p:nvPr/>
        </p:nvSpPr>
        <p:spPr>
          <a:xfrm>
            <a:off x="9477535" y="8807348"/>
            <a:ext cx="7865104"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06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1:</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i="1">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Stewart Platform 6 DOF</a:t>
            </a:r>
            <a:endParaRPr lang="en-US"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4" name="Freeform 6">
            <a:extLst>
              <a:ext uri="{FF2B5EF4-FFF2-40B4-BE49-F238E27FC236}">
                <a16:creationId xmlns:a16="http://schemas.microsoft.com/office/drawing/2014/main" id="{F916EA76-F6E5-EC04-C820-B7CDE59EF3D2}"/>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pic>
        <p:nvPicPr>
          <p:cNvPr id="2" name="Picture 1">
            <a:extLst>
              <a:ext uri="{FF2B5EF4-FFF2-40B4-BE49-F238E27FC236}">
                <a16:creationId xmlns:a16="http://schemas.microsoft.com/office/drawing/2014/main" id="{B30BD084-A59A-A737-151E-C81BE2B67AB6}"/>
              </a:ext>
            </a:extLst>
          </p:cNvPr>
          <p:cNvPicPr>
            <a:picLocks noChangeAspect="1"/>
          </p:cNvPicPr>
          <p:nvPr/>
        </p:nvPicPr>
        <p:blipFill>
          <a:blip r:embed="rId5"/>
          <a:stretch>
            <a:fillRect/>
          </a:stretch>
        </p:blipFill>
        <p:spPr>
          <a:xfrm>
            <a:off x="10347642" y="2400300"/>
            <a:ext cx="6111558" cy="6339016"/>
          </a:xfrm>
          <a:prstGeom prst="rect">
            <a:avLst/>
          </a:prstGeom>
        </p:spPr>
      </p:pic>
    </p:spTree>
    <p:extLst>
      <p:ext uri="{BB962C8B-B14F-4D97-AF65-F5344CB8AC3E}">
        <p14:creationId xmlns:p14="http://schemas.microsoft.com/office/powerpoint/2010/main" val="513635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57C84EF3-0990-B85D-6D64-F32B3916CCFC}"/>
              </a:ext>
            </a:extLst>
          </p:cNvPr>
          <p:cNvGrpSpPr/>
          <p:nvPr/>
        </p:nvGrpSpPr>
        <p:grpSpPr>
          <a:xfrm>
            <a:off x="9626530" y="0"/>
            <a:ext cx="9838239" cy="10287000"/>
            <a:chOff x="0" y="0"/>
            <a:chExt cx="2591141" cy="2709333"/>
          </a:xfrm>
        </p:grpSpPr>
        <p:sp>
          <p:nvSpPr>
            <p:cNvPr id="7" name="Freeform 5">
              <a:extLst>
                <a:ext uri="{FF2B5EF4-FFF2-40B4-BE49-F238E27FC236}">
                  <a16:creationId xmlns:a16="http://schemas.microsoft.com/office/drawing/2014/main" id="{73724EE9-DCDB-4C2D-D803-D999C3931F92}"/>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8" name="TextBox 6">
              <a:extLst>
                <a:ext uri="{FF2B5EF4-FFF2-40B4-BE49-F238E27FC236}">
                  <a16:creationId xmlns:a16="http://schemas.microsoft.com/office/drawing/2014/main" id="{BF40938B-C790-E0B5-3944-9F792F8BC9A6}"/>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Rectangle 4">
            <a:extLst>
              <a:ext uri="{FF2B5EF4-FFF2-40B4-BE49-F238E27FC236}">
                <a16:creationId xmlns:a16="http://schemas.microsoft.com/office/drawing/2014/main" id="{ABE4859D-4A4A-15F7-99F9-8A90BAEE47AD}"/>
              </a:ext>
            </a:extLst>
          </p:cNvPr>
          <p:cNvSpPr/>
          <p:nvPr/>
        </p:nvSpPr>
        <p:spPr>
          <a:xfrm>
            <a:off x="796367" y="8191500"/>
            <a:ext cx="7865104"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06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a:t>
            </a:r>
            <a:r>
              <a:rPr lang="vi-VN"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Sơ đồ mạch điều khiển đông cơ của hệ thống</a:t>
            </a:r>
            <a:endParaRPr lang="en-US" sz="2400">
              <a:solidFill>
                <a:srgbClr val="0F4662"/>
              </a:solidFill>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Freeform 6">
            <a:extLst>
              <a:ext uri="{FF2B5EF4-FFF2-40B4-BE49-F238E27FC236}">
                <a16:creationId xmlns:a16="http://schemas.microsoft.com/office/drawing/2014/main" id="{A7E3A003-5DB9-EE2B-2A97-50AC1A136EA5}"/>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5"/>
            <a:stretch>
              <a:fillRect/>
            </a:stretch>
          </a:blipFill>
        </p:spPr>
        <p:txBody>
          <a:bodyPr/>
          <a:lstStyle/>
          <a:p>
            <a:endParaRPr lang="en-US"/>
          </a:p>
        </p:txBody>
      </p:sp>
      <p:sp>
        <p:nvSpPr>
          <p:cNvPr id="12" name="Rectangle: Rounded Corners 11">
            <a:extLst>
              <a:ext uri="{FF2B5EF4-FFF2-40B4-BE49-F238E27FC236}">
                <a16:creationId xmlns:a16="http://schemas.microsoft.com/office/drawing/2014/main" id="{3E3C5DC2-15CE-EBD5-677F-000DE6AC35E0}"/>
              </a:ext>
            </a:extLst>
          </p:cNvPr>
          <p:cNvSpPr/>
          <p:nvPr/>
        </p:nvSpPr>
        <p:spPr>
          <a:xfrm>
            <a:off x="9753600" y="1559927"/>
            <a:ext cx="6019798"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indent="457200" algn="just">
              <a:lnSpc>
                <a:spcPct val="106000"/>
              </a:lnSpc>
              <a:spcAft>
                <a:spcPts val="1000"/>
              </a:spcAft>
            </a:pPr>
            <a:r>
              <a:rPr lang="vi-VN" sz="2000">
                <a:solidFill>
                  <a:srgbClr val="0F4662"/>
                </a:solidFill>
                <a:latin typeface="Times New Roman" panose="02020603050405020304" pitchFamily="18" charset="0"/>
                <a:cs typeface="Times New Roman" panose="02020603050405020304" pitchFamily="18" charset="0"/>
              </a:rPr>
              <a:t>1. </a:t>
            </a:r>
            <a:r>
              <a:rPr lang="en-US" sz="2000">
                <a:solidFill>
                  <a:srgbClr val="0F4662"/>
                </a:solidFill>
                <a:latin typeface="Times New Roman" panose="02020603050405020304" pitchFamily="18" charset="0"/>
                <a:cs typeface="Times New Roman" panose="02020603050405020304" pitchFamily="18" charset="0"/>
              </a:rPr>
              <a:t>được thiết kế theo mô hình phân tán, kết hợp giữa xử lý ảnh, điều khiển nhúng và tính toán thời gian thực </a:t>
            </a:r>
            <a:r>
              <a:rPr lang="vi-VN" sz="2000">
                <a:solidFill>
                  <a:srgbClr val="0F4662"/>
                </a:solidFill>
                <a:latin typeface="Times New Roman" panose="02020603050405020304" pitchFamily="18" charset="0"/>
                <a:cs typeface="Times New Roman" panose="02020603050405020304" pitchFamily="18" charset="0"/>
              </a:rPr>
              <a:t>.</a:t>
            </a:r>
          </a:p>
        </p:txBody>
      </p:sp>
      <p:sp>
        <p:nvSpPr>
          <p:cNvPr id="13" name="Rectangle: Rounded Corners 12">
            <a:extLst>
              <a:ext uri="{FF2B5EF4-FFF2-40B4-BE49-F238E27FC236}">
                <a16:creationId xmlns:a16="http://schemas.microsoft.com/office/drawing/2014/main" id="{C28F923A-ED28-A604-EE7B-9158CCF36008}"/>
              </a:ext>
            </a:extLst>
          </p:cNvPr>
          <p:cNvSpPr/>
          <p:nvPr/>
        </p:nvSpPr>
        <p:spPr>
          <a:xfrm>
            <a:off x="11976134" y="2692288"/>
            <a:ext cx="6019798" cy="2055296"/>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indent="457200" algn="just">
              <a:lnSpc>
                <a:spcPct val="106000"/>
              </a:lnSpc>
              <a:spcAft>
                <a:spcPts val="1000"/>
              </a:spcAft>
            </a:pPr>
            <a:r>
              <a:rPr lang="vi-VN" sz="2000">
                <a:solidFill>
                  <a:srgbClr val="0F4662"/>
                </a:solidFill>
                <a:latin typeface="Times New Roman" panose="02020603050405020304" pitchFamily="18" charset="0"/>
                <a:cs typeface="Times New Roman" panose="02020603050405020304" pitchFamily="18" charset="0"/>
              </a:rPr>
              <a:t>2. </a:t>
            </a:r>
            <a:r>
              <a:rPr lang="en-US" sz="2000">
                <a:solidFill>
                  <a:srgbClr val="0F4662"/>
                </a:solidFill>
              </a:rPr>
              <a:t>Camera gắn phía trên thu hình toàn bộ khu vực làm việc và truyền dữ liệu về máy</a:t>
            </a:r>
            <a:r>
              <a:rPr lang="vi-VN" sz="2000">
                <a:solidFill>
                  <a:srgbClr val="0F4662"/>
                </a:solidFill>
              </a:rPr>
              <a:t> tính</a:t>
            </a:r>
            <a:r>
              <a:rPr lang="en-US" sz="2000">
                <a:solidFill>
                  <a:srgbClr val="0F4662"/>
                </a:solidFill>
              </a:rPr>
              <a:t>. Ảnh được xử lý bằng thư viện OpenCV để lọc màu, phát hiện biên và xác định tọa độ trung tâm quả bóng trong hệ trục (X, Y).</a:t>
            </a:r>
          </a:p>
        </p:txBody>
      </p:sp>
      <p:sp>
        <p:nvSpPr>
          <p:cNvPr id="14" name="Rectangle: Rounded Corners 13">
            <a:extLst>
              <a:ext uri="{FF2B5EF4-FFF2-40B4-BE49-F238E27FC236}">
                <a16:creationId xmlns:a16="http://schemas.microsoft.com/office/drawing/2014/main" id="{A42EC39F-A629-B690-0DE9-03F8270669CC}"/>
              </a:ext>
            </a:extLst>
          </p:cNvPr>
          <p:cNvSpPr/>
          <p:nvPr/>
        </p:nvSpPr>
        <p:spPr>
          <a:xfrm>
            <a:off x="9753600" y="4891247"/>
            <a:ext cx="6019798" cy="185245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indent="457200" algn="just">
              <a:lnSpc>
                <a:spcPct val="106000"/>
              </a:lnSpc>
              <a:spcAft>
                <a:spcPts val="1000"/>
              </a:spcAft>
            </a:pPr>
            <a:r>
              <a:rPr lang="vi-VN" sz="2000">
                <a:solidFill>
                  <a:srgbClr val="0F4662"/>
                </a:solidFill>
                <a:latin typeface="Times New Roman" panose="02020603050405020304" pitchFamily="18" charset="0"/>
                <a:cs typeface="Times New Roman" panose="02020603050405020304" pitchFamily="18" charset="0"/>
              </a:rPr>
              <a:t>3. </a:t>
            </a:r>
            <a:r>
              <a:rPr lang="en-US" sz="2000">
                <a:solidFill>
                  <a:srgbClr val="0F4662"/>
                </a:solidFill>
                <a:latin typeface="Times New Roman" panose="02020603050405020304" pitchFamily="18" charset="0"/>
                <a:cs typeface="Times New Roman" panose="02020603050405020304" pitchFamily="18" charset="0"/>
              </a:rPr>
              <a:t>Dữ liệu tọa độ sau đó được gửi đến Arduino Mega, đóng vai trò là bộ trung gian điều khiển phần cứng. Arduino tiếp nhận tín hiệu điều khiển từ máy tính và xuất xung điều khiển tới 6 servo qua UART.</a:t>
            </a:r>
          </a:p>
        </p:txBody>
      </p:sp>
      <p:sp>
        <p:nvSpPr>
          <p:cNvPr id="15" name="Rectangle: Rounded Corners 14">
            <a:extLst>
              <a:ext uri="{FF2B5EF4-FFF2-40B4-BE49-F238E27FC236}">
                <a16:creationId xmlns:a16="http://schemas.microsoft.com/office/drawing/2014/main" id="{7DD4BA86-6634-3AA8-BF16-D52C176DAFFE}"/>
              </a:ext>
            </a:extLst>
          </p:cNvPr>
          <p:cNvSpPr/>
          <p:nvPr/>
        </p:nvSpPr>
        <p:spPr>
          <a:xfrm>
            <a:off x="11976134" y="6896100"/>
            <a:ext cx="6019798" cy="2306435"/>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indent="457200" algn="just">
              <a:lnSpc>
                <a:spcPct val="106000"/>
              </a:lnSpc>
              <a:spcAft>
                <a:spcPts val="1000"/>
              </a:spcAft>
            </a:pPr>
            <a:r>
              <a:rPr lang="vi-VN" sz="2000">
                <a:solidFill>
                  <a:srgbClr val="0F4662"/>
                </a:solidFill>
                <a:latin typeface="Times New Roman" panose="02020603050405020304" pitchFamily="18" charset="0"/>
                <a:cs typeface="Times New Roman" panose="02020603050405020304" pitchFamily="18" charset="0"/>
              </a:rPr>
              <a:t>4. </a:t>
            </a:r>
            <a:r>
              <a:rPr lang="en-US" sz="2000">
                <a:solidFill>
                  <a:srgbClr val="0F4662"/>
                </a:solidFill>
                <a:latin typeface="Times New Roman" panose="02020603050405020304" pitchFamily="18" charset="0"/>
                <a:cs typeface="Times New Roman" panose="02020603050405020304" pitchFamily="18" charset="0"/>
              </a:rPr>
              <a:t>các thuật toán điều khiển PD và PD Fuzzy được triển khai trong môi trường MATLAB và LabVIEW. Dựa trên sai số vị trí giữa bóng và điểm đích, thuật toán tính toán góc nghiêng cần thiết quanh hai trục X, Y. Góc nghiêng được chuyển đổi thành độ dài các thanh truyền động để điều khiển cơ cấu Stewart một cách đồng bộ và chính xác.</a:t>
            </a:r>
            <a:endParaRPr lang="vi-VN" sz="2000">
              <a:solidFill>
                <a:srgbClr val="0F4662"/>
              </a:solidFill>
              <a:latin typeface="Times New Roman" panose="02020603050405020304" pitchFamily="18" charset="0"/>
              <a:cs typeface="Times New Roman" panose="02020603050405020304" pitchFamily="18" charset="0"/>
            </a:endParaRPr>
          </a:p>
        </p:txBody>
      </p:sp>
      <p:sp>
        <p:nvSpPr>
          <p:cNvPr id="17" name="Google Shape;2426;p39">
            <a:extLst>
              <a:ext uri="{FF2B5EF4-FFF2-40B4-BE49-F238E27FC236}">
                <a16:creationId xmlns:a16="http://schemas.microsoft.com/office/drawing/2014/main" id="{2C7F33E6-7C30-23EF-B7AA-2B44F5EF90B9}"/>
              </a:ext>
            </a:extLst>
          </p:cNvPr>
          <p:cNvSpPr txBox="1">
            <a:spLocks noGrp="1"/>
          </p:cNvSpPr>
          <p:nvPr/>
        </p:nvSpPr>
        <p:spPr>
          <a:xfrm>
            <a:off x="3318975" y="419100"/>
            <a:ext cx="1165005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4. Phương pháp nghiên cứu</a:t>
            </a:r>
            <a:endParaRPr sz="7200">
              <a:solidFill>
                <a:srgbClr val="0F4662"/>
              </a:solidFill>
              <a:latin typeface="Times New Roman" panose="02020603050405020304" pitchFamily="18" charset="0"/>
              <a:cs typeface="Times New Roman" panose="02020603050405020304" pitchFamily="18" charset="0"/>
            </a:endParaRPr>
          </a:p>
        </p:txBody>
      </p:sp>
      <p:sp>
        <p:nvSpPr>
          <p:cNvPr id="3" name="TextBox 35">
            <a:extLst>
              <a:ext uri="{FF2B5EF4-FFF2-40B4-BE49-F238E27FC236}">
                <a16:creationId xmlns:a16="http://schemas.microsoft.com/office/drawing/2014/main" id="{D713F68B-E61A-39AD-4758-6BB1D4796048}"/>
              </a:ext>
            </a:extLst>
          </p:cNvPr>
          <p:cNvSpPr txBox="1"/>
          <p:nvPr/>
        </p:nvSpPr>
        <p:spPr>
          <a:xfrm>
            <a:off x="1024384" y="1579912"/>
            <a:ext cx="7169945" cy="875240"/>
          </a:xfrm>
          <a:prstGeom prst="rect">
            <a:avLst/>
          </a:prstGeom>
        </p:spPr>
        <p:txBody>
          <a:bodyPr wrap="square" lIns="0" tIns="0" rIns="0" bIns="0" rtlCol="0" anchor="t">
            <a:spAutoFit/>
          </a:bodyPr>
          <a:lstStyle/>
          <a:p>
            <a:pPr marL="0" lvl="0" indent="0" algn="l">
              <a:lnSpc>
                <a:spcPts val="7649"/>
              </a:lnSpc>
              <a:spcBef>
                <a:spcPct val="0"/>
              </a:spcBef>
            </a:pPr>
            <a:r>
              <a:rPr lang="vi-VN" sz="4800" u="none" strike="noStrike">
                <a:solidFill>
                  <a:srgbClr val="0F4662"/>
                </a:solidFill>
                <a:latin typeface="Times New Roman" panose="02020603050405020304" pitchFamily="18" charset="0"/>
                <a:cs typeface="Times New Roman" panose="02020603050405020304" pitchFamily="18" charset="0"/>
              </a:rPr>
              <a:t>Hệ thống điều khiển:</a:t>
            </a:r>
            <a:endParaRPr lang="en-US" sz="4800" u="none" strike="noStrike">
              <a:solidFill>
                <a:srgbClr val="0F4662"/>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7AA318D-6774-E3E8-19A2-5DDF36C03009}"/>
              </a:ext>
            </a:extLst>
          </p:cNvPr>
          <p:cNvPicPr>
            <a:picLocks noChangeAspect="1"/>
          </p:cNvPicPr>
          <p:nvPr/>
        </p:nvPicPr>
        <p:blipFill>
          <a:blip r:embed="rId6"/>
          <a:stretch>
            <a:fillRect/>
          </a:stretch>
        </p:blipFill>
        <p:spPr>
          <a:xfrm>
            <a:off x="1208047" y="3087711"/>
            <a:ext cx="7443899" cy="4679966"/>
          </a:xfrm>
          <a:prstGeom prst="rect">
            <a:avLst/>
          </a:prstGeom>
        </p:spPr>
      </p:pic>
    </p:spTree>
    <p:extLst>
      <p:ext uri="{BB962C8B-B14F-4D97-AF65-F5344CB8AC3E}">
        <p14:creationId xmlns:p14="http://schemas.microsoft.com/office/powerpoint/2010/main" val="56664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randombar(horizontal)">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4">
            <a:extLst>
              <a:ext uri="{FF2B5EF4-FFF2-40B4-BE49-F238E27FC236}">
                <a16:creationId xmlns:a16="http://schemas.microsoft.com/office/drawing/2014/main" id="{43035E78-A9CF-2C46-1D2A-EEE020559C37}"/>
              </a:ext>
            </a:extLst>
          </p:cNvPr>
          <p:cNvGrpSpPr/>
          <p:nvPr/>
        </p:nvGrpSpPr>
        <p:grpSpPr>
          <a:xfrm>
            <a:off x="-2246814" y="0"/>
            <a:ext cx="9838239" cy="10287000"/>
            <a:chOff x="0" y="0"/>
            <a:chExt cx="2591141" cy="2709333"/>
          </a:xfrm>
        </p:grpSpPr>
        <p:sp>
          <p:nvSpPr>
            <p:cNvPr id="84" name="Freeform 5">
              <a:extLst>
                <a:ext uri="{FF2B5EF4-FFF2-40B4-BE49-F238E27FC236}">
                  <a16:creationId xmlns:a16="http://schemas.microsoft.com/office/drawing/2014/main" id="{57FED594-7F4A-1B84-46BA-1548EB26B81E}"/>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85" name="TextBox 6">
              <a:extLst>
                <a:ext uri="{FF2B5EF4-FFF2-40B4-BE49-F238E27FC236}">
                  <a16:creationId xmlns:a16="http://schemas.microsoft.com/office/drawing/2014/main" id="{4E804DB6-8505-AC2E-3E4E-01546A04819F}"/>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Rectangle 86">
            <a:extLst>
              <a:ext uri="{FF2B5EF4-FFF2-40B4-BE49-F238E27FC236}">
                <a16:creationId xmlns:a16="http://schemas.microsoft.com/office/drawing/2014/main" id="{4DE48036-A632-7314-F1D9-3DB67E09978A}"/>
              </a:ext>
            </a:extLst>
          </p:cNvPr>
          <p:cNvSpPr/>
          <p:nvPr/>
        </p:nvSpPr>
        <p:spPr>
          <a:xfrm>
            <a:off x="8610600" y="7976588"/>
            <a:ext cx="9067800"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06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a:t>
            </a:r>
            <a:r>
              <a:rPr lang="vi-VN"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a:effectLst/>
                <a:latin typeface="Times New Roman" panose="02020603050405020304" pitchFamily="18" charset="0"/>
                <a:ea typeface="Calibri" panose="020F0502020204030204" pitchFamily="34" charset="0"/>
              </a:rPr>
              <a:t> </a:t>
            </a:r>
            <a:r>
              <a:rPr lang="vi-VN" sz="2400" i="1">
                <a:solidFill>
                  <a:srgbClr val="0F4662"/>
                </a:solidFill>
                <a:effectLst/>
                <a:latin typeface="Times New Roman" panose="02020603050405020304" pitchFamily="18" charset="0"/>
                <a:ea typeface="Calibri" panose="020F0502020204030204" pitchFamily="34" charset="0"/>
              </a:rPr>
              <a:t>Mô phỏng biểu diễn cấu trúc và chuyển động của mô hình</a:t>
            </a:r>
            <a:endParaRPr lang="en-US" sz="2400" i="1">
              <a:solidFill>
                <a:srgbClr val="0F4662"/>
              </a:solidFill>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656D3ED-1C3E-327B-FA7E-08E8F4CDDD0D}"/>
              </a:ext>
            </a:extLst>
          </p:cNvPr>
          <p:cNvSpPr txBox="1"/>
          <p:nvPr/>
        </p:nvSpPr>
        <p:spPr>
          <a:xfrm>
            <a:off x="76200" y="1777129"/>
            <a:ext cx="8325338" cy="1240724"/>
          </a:xfrm>
          <a:prstGeom prst="rect">
            <a:avLst/>
          </a:prstGeom>
        </p:spPr>
        <p:txBody>
          <a:bodyPr wrap="square" lIns="0" tIns="0" rIns="0" bIns="0" rtlCol="0" anchor="t">
            <a:spAutoFit/>
          </a:bodyPr>
          <a:lstStyle/>
          <a:p>
            <a:pPr marL="0" lvl="0" indent="0" algn="l">
              <a:lnSpc>
                <a:spcPts val="11400"/>
              </a:lnSpc>
            </a:pPr>
            <a:r>
              <a:rPr lang="vi-VN" sz="4800" b="1">
                <a:solidFill>
                  <a:srgbClr val="0F4662"/>
                </a:solidFill>
                <a:latin typeface="Times New Roman" panose="02020603050405020304" pitchFamily="18" charset="0"/>
                <a:cs typeface="Times New Roman" panose="02020603050405020304" pitchFamily="18" charset="0"/>
              </a:rPr>
              <a:t>Mô hình hóa và mô phỏng:</a:t>
            </a:r>
            <a:endParaRPr lang="en-US" sz="4800" b="1">
              <a:solidFill>
                <a:srgbClr val="0F4662"/>
              </a:solidFill>
              <a:latin typeface="Times New Roman" panose="02020603050405020304" pitchFamily="18" charset="0"/>
              <a:cs typeface="Times New Roman" panose="02020603050405020304" pitchFamily="18" charset="0"/>
            </a:endParaRPr>
          </a:p>
        </p:txBody>
      </p:sp>
      <p:sp>
        <p:nvSpPr>
          <p:cNvPr id="25" name="Freeform 6">
            <a:extLst>
              <a:ext uri="{FF2B5EF4-FFF2-40B4-BE49-F238E27FC236}">
                <a16:creationId xmlns:a16="http://schemas.microsoft.com/office/drawing/2014/main" id="{923AC3C7-4F28-AC3B-8495-FB5DC5682BFC}"/>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
        <p:nvSpPr>
          <p:cNvPr id="64" name="Rectangle: Rounded Corners 63">
            <a:extLst>
              <a:ext uri="{FF2B5EF4-FFF2-40B4-BE49-F238E27FC236}">
                <a16:creationId xmlns:a16="http://schemas.microsoft.com/office/drawing/2014/main" id="{A77E3A88-7BB4-8A3D-7470-9EA399943907}"/>
              </a:ext>
            </a:extLst>
          </p:cNvPr>
          <p:cNvSpPr/>
          <p:nvPr/>
        </p:nvSpPr>
        <p:spPr>
          <a:xfrm>
            <a:off x="129395" y="3229051"/>
            <a:ext cx="7302287" cy="5280819"/>
          </a:xfrm>
          <a:prstGeom prst="roundRect">
            <a:avLst/>
          </a:prstGeom>
          <a:ln>
            <a:solidFill>
              <a:srgbClr val="0F466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8901AF84-FF1B-2A19-33F3-63AA70116558}"/>
              </a:ext>
            </a:extLst>
          </p:cNvPr>
          <p:cNvSpPr txBox="1"/>
          <p:nvPr/>
        </p:nvSpPr>
        <p:spPr>
          <a:xfrm>
            <a:off x="685800" y="4071043"/>
            <a:ext cx="6172200" cy="3416320"/>
          </a:xfrm>
          <a:prstGeom prst="rect">
            <a:avLst/>
          </a:prstGeom>
          <a:noFill/>
        </p:spPr>
        <p:txBody>
          <a:bodyPr wrap="square" rtlCol="0">
            <a:spAutoFit/>
          </a:bodyPr>
          <a:lstStyle/>
          <a:p>
            <a:pPr algn="just"/>
            <a:r>
              <a:rPr lang="en-US" sz="2400">
                <a:solidFill>
                  <a:srgbClr val="0F4662"/>
                </a:solidFill>
                <a:effectLst/>
                <a:latin typeface="Times New Roman" panose="02020603050405020304" pitchFamily="18" charset="0"/>
                <a:ea typeface="Calibri" panose="020F0502020204030204" pitchFamily="34" charset="0"/>
              </a:rPr>
              <a:t>Quá trình mô phỏng được thực hiện trong MATLAB/Simulink nhằm xây dựng và kiểm nghiệm hệ thống điều khiển bóng trên mặt phẳng nghiêng. Mô hình động học của bóng được thiết lập dựa trên phương trình chuyển động dưới tác dụng của trọng lực, với gia tốc theo trục X và Y phụ thuộc vào góc nghiêng mặt phẳng (θₓ, θᵧ). Vận tốc và vị trí bóng được tính bằng tích phân cấp 1 và cấp 2 theo thời gian</a:t>
            </a:r>
            <a:endParaRPr lang="en-US" sz="3200">
              <a:solidFill>
                <a:srgbClr val="0F4662"/>
              </a:solidFill>
              <a:latin typeface="Times New Roman" panose="02020603050405020304" pitchFamily="18" charset="0"/>
              <a:cs typeface="Times New Roman" panose="02020603050405020304" pitchFamily="18" charset="0"/>
            </a:endParaRPr>
          </a:p>
        </p:txBody>
      </p:sp>
      <p:sp>
        <p:nvSpPr>
          <p:cNvPr id="66" name="Google Shape;2426;p39">
            <a:extLst>
              <a:ext uri="{FF2B5EF4-FFF2-40B4-BE49-F238E27FC236}">
                <a16:creationId xmlns:a16="http://schemas.microsoft.com/office/drawing/2014/main" id="{5DFB607E-0936-80ED-3A25-D7C43968A6E2}"/>
              </a:ext>
            </a:extLst>
          </p:cNvPr>
          <p:cNvSpPr txBox="1">
            <a:spLocks noGrp="1"/>
          </p:cNvSpPr>
          <p:nvPr/>
        </p:nvSpPr>
        <p:spPr>
          <a:xfrm>
            <a:off x="3318975" y="723900"/>
            <a:ext cx="1165005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4. Phương pháp nghiên cứu</a:t>
            </a:r>
            <a:endParaRPr sz="7200">
              <a:solidFill>
                <a:srgbClr val="0F4662"/>
              </a:solidFill>
              <a:latin typeface="Times New Roman" panose="02020603050405020304" pitchFamily="18" charset="0"/>
              <a:cs typeface="Times New Roman" panose="02020603050405020304" pitchFamily="18" charset="0"/>
            </a:endParaRPr>
          </a:p>
        </p:txBody>
      </p:sp>
      <p:pic>
        <p:nvPicPr>
          <p:cNvPr id="3" name="image9.png">
            <a:extLst>
              <a:ext uri="{FF2B5EF4-FFF2-40B4-BE49-F238E27FC236}">
                <a16:creationId xmlns:a16="http://schemas.microsoft.com/office/drawing/2014/main" id="{2AE3C5A5-02F2-9545-8DC7-4D774813199B}"/>
              </a:ext>
            </a:extLst>
          </p:cNvPr>
          <p:cNvPicPr/>
          <p:nvPr/>
        </p:nvPicPr>
        <p:blipFill>
          <a:blip r:embed="rId5"/>
          <a:srcRect/>
          <a:stretch>
            <a:fillRect/>
          </a:stretch>
        </p:blipFill>
        <p:spPr>
          <a:xfrm>
            <a:off x="8305800" y="3267152"/>
            <a:ext cx="4377373" cy="3282547"/>
          </a:xfrm>
          <a:prstGeom prst="rect">
            <a:avLst/>
          </a:prstGeom>
          <a:ln/>
        </p:spPr>
      </p:pic>
      <p:pic>
        <p:nvPicPr>
          <p:cNvPr id="5" name="Picture 4">
            <a:extLst>
              <a:ext uri="{FF2B5EF4-FFF2-40B4-BE49-F238E27FC236}">
                <a16:creationId xmlns:a16="http://schemas.microsoft.com/office/drawing/2014/main" id="{BA689591-4E0D-C1DC-C70B-BA132080014A}"/>
              </a:ext>
            </a:extLst>
          </p:cNvPr>
          <p:cNvPicPr>
            <a:picLocks noChangeAspect="1"/>
          </p:cNvPicPr>
          <p:nvPr/>
        </p:nvPicPr>
        <p:blipFill>
          <a:blip r:embed="rId6"/>
          <a:stretch>
            <a:fillRect/>
          </a:stretch>
        </p:blipFill>
        <p:spPr>
          <a:xfrm>
            <a:off x="12954000" y="3229052"/>
            <a:ext cx="4516854" cy="3479226"/>
          </a:xfrm>
          <a:prstGeom prst="rect">
            <a:avLst/>
          </a:prstGeom>
        </p:spPr>
      </p:pic>
    </p:spTree>
    <p:extLst>
      <p:ext uri="{BB962C8B-B14F-4D97-AF65-F5344CB8AC3E}">
        <p14:creationId xmlns:p14="http://schemas.microsoft.com/office/powerpoint/2010/main" val="2794647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F49A-85B7-EF9F-A002-50D8DAC54E93}"/>
            </a:ext>
          </a:extLst>
        </p:cNvPr>
        <p:cNvGrpSpPr/>
        <p:nvPr/>
      </p:nvGrpSpPr>
      <p:grpSpPr>
        <a:xfrm>
          <a:off x="0" y="0"/>
          <a:ext cx="0" cy="0"/>
          <a:chOff x="0" y="0"/>
          <a:chExt cx="0" cy="0"/>
        </a:xfrm>
      </p:grpSpPr>
      <p:grpSp>
        <p:nvGrpSpPr>
          <p:cNvPr id="6" name="Group 4">
            <a:extLst>
              <a:ext uri="{FF2B5EF4-FFF2-40B4-BE49-F238E27FC236}">
                <a16:creationId xmlns:a16="http://schemas.microsoft.com/office/drawing/2014/main" id="{428CBB65-D8C9-CBC6-0A4A-E7500A7C3635}"/>
              </a:ext>
            </a:extLst>
          </p:cNvPr>
          <p:cNvGrpSpPr/>
          <p:nvPr/>
        </p:nvGrpSpPr>
        <p:grpSpPr>
          <a:xfrm>
            <a:off x="9626530" y="0"/>
            <a:ext cx="9838239" cy="10287000"/>
            <a:chOff x="0" y="0"/>
            <a:chExt cx="2591141" cy="2709333"/>
          </a:xfrm>
        </p:grpSpPr>
        <p:sp>
          <p:nvSpPr>
            <p:cNvPr id="7" name="Freeform 5">
              <a:extLst>
                <a:ext uri="{FF2B5EF4-FFF2-40B4-BE49-F238E27FC236}">
                  <a16:creationId xmlns:a16="http://schemas.microsoft.com/office/drawing/2014/main" id="{A7A74085-9D65-D393-7EF5-CE20629BE78E}"/>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8" name="TextBox 6">
              <a:extLst>
                <a:ext uri="{FF2B5EF4-FFF2-40B4-BE49-F238E27FC236}">
                  <a16:creationId xmlns:a16="http://schemas.microsoft.com/office/drawing/2014/main" id="{2566FAE7-0093-18D1-6991-69141ABFB342}"/>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9" name="Freeform 13">
            <a:extLst>
              <a:ext uri="{FF2B5EF4-FFF2-40B4-BE49-F238E27FC236}">
                <a16:creationId xmlns:a16="http://schemas.microsoft.com/office/drawing/2014/main" id="{F74E6CF1-E007-28AA-34FC-F979F991E173}"/>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F544AD1-6912-0615-2EBE-5365F7A11CB8}"/>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6">
            <a:extLst>
              <a:ext uri="{FF2B5EF4-FFF2-40B4-BE49-F238E27FC236}">
                <a16:creationId xmlns:a16="http://schemas.microsoft.com/office/drawing/2014/main" id="{A54230F1-F230-0DC1-3C49-3ADDA803E652}"/>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5"/>
            <a:stretch>
              <a:fillRect/>
            </a:stretch>
          </a:blipFill>
        </p:spPr>
        <p:txBody>
          <a:bodyPr/>
          <a:lstStyle/>
          <a:p>
            <a:endParaRPr lang="en-US"/>
          </a:p>
        </p:txBody>
      </p:sp>
      <p:sp>
        <p:nvSpPr>
          <p:cNvPr id="17" name="Google Shape;2426;p39">
            <a:extLst>
              <a:ext uri="{FF2B5EF4-FFF2-40B4-BE49-F238E27FC236}">
                <a16:creationId xmlns:a16="http://schemas.microsoft.com/office/drawing/2014/main" id="{94E98A52-A465-8A5A-45FC-5A7B3B371861}"/>
              </a:ext>
            </a:extLst>
          </p:cNvPr>
          <p:cNvSpPr txBox="1">
            <a:spLocks noGrp="1"/>
          </p:cNvSpPr>
          <p:nvPr/>
        </p:nvSpPr>
        <p:spPr>
          <a:xfrm>
            <a:off x="3318975" y="419100"/>
            <a:ext cx="1165005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4. Phương pháp nghiên cứu</a:t>
            </a:r>
            <a:endParaRPr sz="7200">
              <a:solidFill>
                <a:srgbClr val="0F4662"/>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F0CF86B-4185-74D2-ADB7-D653E72E0A6A}"/>
              </a:ext>
            </a:extLst>
          </p:cNvPr>
          <p:cNvSpPr txBox="1"/>
          <p:nvPr/>
        </p:nvSpPr>
        <p:spPr>
          <a:xfrm>
            <a:off x="9982200" y="1173133"/>
            <a:ext cx="7894654" cy="1204625"/>
          </a:xfrm>
          <a:prstGeom prst="rect">
            <a:avLst/>
          </a:prstGeom>
        </p:spPr>
        <p:txBody>
          <a:bodyPr wrap="square" lIns="0" tIns="0" rIns="0" bIns="0" rtlCol="0" anchor="t">
            <a:spAutoFit/>
          </a:bodyPr>
          <a:lstStyle/>
          <a:p>
            <a:pPr marL="0" lvl="0" indent="0" algn="l">
              <a:lnSpc>
                <a:spcPts val="11400"/>
              </a:lnSpc>
            </a:pPr>
            <a:r>
              <a:rPr lang="vi-VN" sz="3600" b="1">
                <a:solidFill>
                  <a:srgbClr val="0F4662"/>
                </a:solidFill>
                <a:latin typeface="Times New Roman" panose="02020603050405020304" pitchFamily="18" charset="0"/>
                <a:cs typeface="Times New Roman" panose="02020603050405020304" pitchFamily="18" charset="0"/>
              </a:rPr>
              <a:t>Phương trình vi phân của hệ thống:</a:t>
            </a:r>
            <a:endParaRPr lang="en-US" sz="3600" b="1">
              <a:solidFill>
                <a:srgbClr val="0F4662"/>
              </a:solidFill>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C1B538A2-4BC7-8F2F-B2E8-F7D8A5436B59}"/>
              </a:ext>
            </a:extLst>
          </p:cNvPr>
          <p:cNvSpPr/>
          <p:nvPr/>
        </p:nvSpPr>
        <p:spPr>
          <a:xfrm>
            <a:off x="10465916" y="2576312"/>
            <a:ext cx="7302287" cy="6148588"/>
          </a:xfrm>
          <a:prstGeom prst="roundRect">
            <a:avLst/>
          </a:prstGeom>
          <a:ln>
            <a:solidFill>
              <a:srgbClr val="0F466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1C9D73B5-47A7-A405-8232-D4E53447EA12}"/>
              </a:ext>
            </a:extLst>
          </p:cNvPr>
          <p:cNvSpPr txBox="1"/>
          <p:nvPr/>
        </p:nvSpPr>
        <p:spPr>
          <a:xfrm>
            <a:off x="753731" y="3834493"/>
            <a:ext cx="8252837" cy="3038589"/>
          </a:xfrm>
          <a:prstGeom prst="rect">
            <a:avLst/>
          </a:prstGeom>
          <a:noFill/>
        </p:spPr>
        <p:txBody>
          <a:bodyPr wrap="square">
            <a:spAutoFit/>
          </a:bodyPr>
          <a:lstStyle/>
          <a:p>
            <a:pPr indent="457200" algn="just">
              <a:lnSpc>
                <a:spcPct val="115000"/>
              </a:lnSpc>
              <a:spcAft>
                <a:spcPts val="800"/>
              </a:spcAft>
            </a:pPr>
            <a:r>
              <a:rPr lang="en-US" sz="2400"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Hệ thống điều khiển sử dụng bộ điều khiển </a:t>
            </a:r>
            <a:r>
              <a:rPr lang="en-US" sz="2400" b="1"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PD tuyến tính</a:t>
            </a:r>
            <a:r>
              <a:rPr lang="en-US" sz="2400"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 và </a:t>
            </a:r>
            <a:r>
              <a:rPr lang="en-US" sz="2400" b="1"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PD mờ (Fuzzy PD)</a:t>
            </a:r>
            <a:r>
              <a:rPr lang="en-US" sz="2400"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 Từ sai số vị trí giữa bóng và điểm mục tiêu, bộ điều khiển tính toán góc nghiêng mặt phẳng cần thiết. Các góc nghiêng sau đó được chuyển đổi thành độ dài tương ứng của sáu chân servo bằng thuật toán nghịch động học Stewart. Mô phỏng được thực hiện với nhiều vị trí khởi tạo khác nhau của bóng. Các thông số đánh giá gồm:</a:t>
            </a:r>
            <a:endParaRPr lang="en-US" sz="2400" kern="100">
              <a:solidFill>
                <a:srgbClr val="0F466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04B6E1E6-AD0A-B4B8-1D5B-E4FEF82C601C}"/>
              </a:ext>
            </a:extLst>
          </p:cNvPr>
          <p:cNvSpPr txBox="1"/>
          <p:nvPr/>
        </p:nvSpPr>
        <p:spPr>
          <a:xfrm>
            <a:off x="1202066" y="2229078"/>
            <a:ext cx="8325338" cy="1240724"/>
          </a:xfrm>
          <a:prstGeom prst="rect">
            <a:avLst/>
          </a:prstGeom>
        </p:spPr>
        <p:txBody>
          <a:bodyPr wrap="square" lIns="0" tIns="0" rIns="0" bIns="0" rtlCol="0" anchor="t">
            <a:spAutoFit/>
          </a:bodyPr>
          <a:lstStyle/>
          <a:p>
            <a:pPr marL="0" lvl="0" indent="0" algn="l">
              <a:lnSpc>
                <a:spcPts val="11400"/>
              </a:lnSpc>
            </a:pPr>
            <a:r>
              <a:rPr lang="vi-VN" sz="4800" b="1">
                <a:solidFill>
                  <a:srgbClr val="0F4662"/>
                </a:solidFill>
                <a:latin typeface="Times New Roman" panose="02020603050405020304" pitchFamily="18" charset="0"/>
                <a:cs typeface="Times New Roman" panose="02020603050405020304" pitchFamily="18" charset="0"/>
              </a:rPr>
              <a:t>Thuật toán điều khiển:</a:t>
            </a:r>
            <a:endParaRPr lang="en-US" sz="4800" b="1">
              <a:solidFill>
                <a:srgbClr val="0F4662"/>
              </a:solidFill>
              <a:latin typeface="Times New Roman" panose="02020603050405020304" pitchFamily="18" charset="0"/>
              <a:cs typeface="Times New Roman" panose="02020603050405020304" pitchFamily="18" charset="0"/>
            </a:endParaRPr>
          </a:p>
        </p:txBody>
      </p:sp>
      <p:pic>
        <p:nvPicPr>
          <p:cNvPr id="28" name="Picture 27" descr="A mathematical equations on a white background&#10;&#10;AI-generated content may be incorrect.">
            <a:extLst>
              <a:ext uri="{FF2B5EF4-FFF2-40B4-BE49-F238E27FC236}">
                <a16:creationId xmlns:a16="http://schemas.microsoft.com/office/drawing/2014/main" id="{BAC50C09-1CF6-86AF-F222-4944B56621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9085" y="4102546"/>
            <a:ext cx="5094028" cy="3096120"/>
          </a:xfrm>
          <a:prstGeom prst="rect">
            <a:avLst/>
          </a:prstGeom>
        </p:spPr>
      </p:pic>
    </p:spTree>
    <p:extLst>
      <p:ext uri="{BB962C8B-B14F-4D97-AF65-F5344CB8AC3E}">
        <p14:creationId xmlns:p14="http://schemas.microsoft.com/office/powerpoint/2010/main" val="2457609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3">
            <a:extLst>
              <a:ext uri="{FF2B5EF4-FFF2-40B4-BE49-F238E27FC236}">
                <a16:creationId xmlns:a16="http://schemas.microsoft.com/office/drawing/2014/main" id="{5C73831D-5D5E-3F47-1C59-A22CA755861A}"/>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14">
            <a:extLst>
              <a:ext uri="{FF2B5EF4-FFF2-40B4-BE49-F238E27FC236}">
                <a16:creationId xmlns:a16="http://schemas.microsoft.com/office/drawing/2014/main" id="{26CCEE86-48EB-16E0-F844-C4FB7D1A604B}"/>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Google Shape;2426;p39">
            <a:extLst>
              <a:ext uri="{FF2B5EF4-FFF2-40B4-BE49-F238E27FC236}">
                <a16:creationId xmlns:a16="http://schemas.microsoft.com/office/drawing/2014/main" id="{FD79D575-01AC-B4FD-C023-8BEAA2F1FF4D}"/>
              </a:ext>
            </a:extLst>
          </p:cNvPr>
          <p:cNvSpPr txBox="1">
            <a:spLocks noGrp="1"/>
          </p:cNvSpPr>
          <p:nvPr/>
        </p:nvSpPr>
        <p:spPr>
          <a:xfrm>
            <a:off x="3742350" y="876300"/>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5. Kết quả đạt được</a:t>
            </a:r>
            <a:endParaRPr sz="7200">
              <a:solidFill>
                <a:srgbClr val="0F4662"/>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6F4CCAC7-B0ED-19D4-D9DD-8BD8F7FBD430}"/>
              </a:ext>
            </a:extLst>
          </p:cNvPr>
          <p:cNvSpPr/>
          <p:nvPr/>
        </p:nvSpPr>
        <p:spPr>
          <a:xfrm>
            <a:off x="5375685" y="5613452"/>
            <a:ext cx="7865104"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06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4:</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i="1">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Sơ đồ mô phỏng dùng PD Controller</a:t>
            </a:r>
            <a:endParaRPr lang="en-US"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5C2BB17-208D-57EB-0D77-1D38F9BF63DA}"/>
                  </a:ext>
                </a:extLst>
              </p:cNvPr>
              <p:cNvSpPr txBox="1"/>
              <p:nvPr/>
            </p:nvSpPr>
            <p:spPr>
              <a:xfrm>
                <a:off x="1219200" y="6576828"/>
                <a:ext cx="16306800" cy="2368918"/>
              </a:xfrm>
              <a:prstGeom prst="rect">
                <a:avLst/>
              </a:prstGeom>
              <a:noFill/>
            </p:spPr>
            <p:txBody>
              <a:bodyPr wrap="square" rtlCol="0">
                <a:spAutoFit/>
              </a:bodyPr>
              <a:lstStyle/>
              <a:p>
                <a:pPr indent="457200" algn="just">
                  <a:lnSpc>
                    <a:spcPct val="115000"/>
                  </a:lnSpc>
                  <a:spcAft>
                    <a:spcPts val="800"/>
                  </a:spcAft>
                </a:pPr>
                <a:r>
                  <a:rPr lang="vi-VN" sz="2400" kern="100">
                    <a:solidFill>
                      <a:srgbClr val="0F4662"/>
                    </a:solidFill>
                    <a:effectLst/>
                    <a:latin typeface="Times New Roman" panose="02020603050405020304" pitchFamily="18" charset="0"/>
                    <a:cs typeface="Times New Roman" panose="02020603050405020304" pitchFamily="18" charset="0"/>
                  </a:rPr>
                  <a:t>Hình 4 là sơ đồ kết nối mô phỏng matlab simulink dùng bộ điều khiển PD, cách kết nối các khối là đầu ra của hệ thống là x và y là tọa độ của quả bóng, và đầu vào là góc lệch của mặt phẳng, đầu ra được phản hồi về và tính toán sai số với </a:t>
                </a:r>
                <a14:m>
                  <m:oMath xmlns:m="http://schemas.openxmlformats.org/officeDocument/2006/math">
                    <m:r>
                      <a:rPr lang="vi-VN" sz="2400" i="1" kern="100">
                        <a:solidFill>
                          <a:srgbClr val="0F4662"/>
                        </a:solidFill>
                        <a:effectLst/>
                        <a:latin typeface="Cambria Math" panose="02040503050406030204" pitchFamily="18" charset="0"/>
                        <a:cs typeface="Times New Roman" panose="02020603050405020304" pitchFamily="18" charset="0"/>
                      </a:rPr>
                      <m:t>𝑒</m:t>
                    </m:r>
                    <m:r>
                      <a:rPr lang="vi-VN" sz="2400" i="1" kern="100">
                        <a:solidFill>
                          <a:srgbClr val="0F4662"/>
                        </a:solidFill>
                        <a:effectLst/>
                        <a:latin typeface="Cambria Math" panose="02040503050406030204" pitchFamily="18" charset="0"/>
                        <a:cs typeface="Times New Roman" panose="02020603050405020304" pitchFamily="18" charset="0"/>
                      </a:rPr>
                      <m:t>= </m:t>
                    </m:r>
                    <m:r>
                      <a:rPr lang="vi-VN" sz="2400" i="1" kern="100">
                        <a:solidFill>
                          <a:srgbClr val="0F4662"/>
                        </a:solidFill>
                        <a:effectLst/>
                        <a:latin typeface="Cambria Math" panose="02040503050406030204" pitchFamily="18" charset="0"/>
                        <a:cs typeface="Times New Roman" panose="02020603050405020304" pitchFamily="18" charset="0"/>
                      </a:rPr>
                      <m:t>𝑠𝑒𝑡𝑝𝑜𝑖𝑛𝑡</m:t>
                    </m:r>
                    <m:r>
                      <a:rPr lang="vi-VN" sz="2400" i="1" kern="100">
                        <a:solidFill>
                          <a:srgbClr val="0F4662"/>
                        </a:solidFill>
                        <a:effectLst/>
                        <a:latin typeface="Cambria Math" panose="02040503050406030204" pitchFamily="18" charset="0"/>
                        <a:cs typeface="Times New Roman" panose="02020603050405020304" pitchFamily="18" charset="0"/>
                      </a:rPr>
                      <m:t>− </m:t>
                    </m:r>
                    <m:r>
                      <a:rPr lang="vi-VN" sz="2400" i="1" kern="100">
                        <a:solidFill>
                          <a:srgbClr val="0F4662"/>
                        </a:solidFill>
                        <a:effectLst/>
                        <a:latin typeface="Cambria Math" panose="02040503050406030204" pitchFamily="18" charset="0"/>
                        <a:cs typeface="Times New Roman" panose="02020603050405020304" pitchFamily="18" charset="0"/>
                      </a:rPr>
                      <m:t>𝑓𝑒𝑒𝑑𝑏𝑎𝑐𝑘</m:t>
                    </m:r>
                  </m:oMath>
                </a14:m>
                <a:r>
                  <a:rPr lang="vi-VN" sz="2400" kern="100">
                    <a:solidFill>
                      <a:srgbClr val="0F4662"/>
                    </a:solidFill>
                    <a:effectLst/>
                    <a:latin typeface="Times New Roman" panose="02020603050405020304" pitchFamily="18" charset="0"/>
                    <a:cs typeface="Times New Roman" panose="02020603050405020304" pitchFamily="18" charset="0"/>
                  </a:rPr>
                  <a:t>, sau đó áp dụng công thức của bộ điều khiển PID nhưng trong bài báo này sử dụng PD nên I được xem như bằng không </a:t>
                </a:r>
                <a14:m>
                  <m:oMath xmlns:m="http://schemas.openxmlformats.org/officeDocument/2006/math">
                    <m:r>
                      <a:rPr lang="vi-VN" sz="2400" i="1" kern="100">
                        <a:solidFill>
                          <a:srgbClr val="0F4662"/>
                        </a:solidFill>
                        <a:effectLst/>
                        <a:latin typeface="Cambria Math" panose="02040503050406030204" pitchFamily="18" charset="0"/>
                        <a:cs typeface="Times New Roman" panose="02020603050405020304" pitchFamily="18" charset="0"/>
                      </a:rPr>
                      <m:t>𝑃𝐷</m:t>
                    </m:r>
                    <m:r>
                      <a:rPr lang="vi-VN" sz="2400" i="1" kern="100">
                        <a:solidFill>
                          <a:srgbClr val="0F4662"/>
                        </a:solidFill>
                        <a:effectLst/>
                        <a:latin typeface="Cambria Math" panose="02040503050406030204" pitchFamily="18" charset="0"/>
                        <a:cs typeface="Times New Roman" panose="02020603050405020304" pitchFamily="18" charset="0"/>
                      </a:rPr>
                      <m:t>= </m:t>
                    </m:r>
                    <m:r>
                      <a:rPr lang="vi-VN" sz="2400" i="1" kern="100">
                        <a:solidFill>
                          <a:srgbClr val="0F4662"/>
                        </a:solidFill>
                        <a:effectLst/>
                        <a:latin typeface="Cambria Math" panose="02040503050406030204" pitchFamily="18" charset="0"/>
                        <a:cs typeface="Times New Roman" panose="02020603050405020304" pitchFamily="18" charset="0"/>
                      </a:rPr>
                      <m:t>𝑒</m:t>
                    </m:r>
                    <m:r>
                      <a:rPr lang="vi-VN" sz="2400" i="1" kern="100">
                        <a:solidFill>
                          <a:srgbClr val="0F4662"/>
                        </a:solidFill>
                        <a:effectLst/>
                        <a:latin typeface="Cambria Math" panose="02040503050406030204" pitchFamily="18" charset="0"/>
                        <a:cs typeface="Times New Roman" panose="02020603050405020304" pitchFamily="18" charset="0"/>
                      </a:rPr>
                      <m:t>.</m:t>
                    </m:r>
                    <m:r>
                      <a:rPr lang="vi-VN" sz="2400" i="1" kern="100">
                        <a:solidFill>
                          <a:srgbClr val="0F4662"/>
                        </a:solidFill>
                        <a:effectLst/>
                        <a:latin typeface="Cambria Math" panose="02040503050406030204" pitchFamily="18" charset="0"/>
                        <a:cs typeface="Times New Roman" panose="02020603050405020304" pitchFamily="18" charset="0"/>
                      </a:rPr>
                      <m:t>𝐾𝑝</m:t>
                    </m:r>
                    <m:r>
                      <a:rPr lang="vi-VN" sz="2400" i="1" kern="100">
                        <a:solidFill>
                          <a:srgbClr val="0F4662"/>
                        </a:solidFill>
                        <a:effectLst/>
                        <a:latin typeface="Cambria Math" panose="02040503050406030204" pitchFamily="18" charset="0"/>
                        <a:cs typeface="Times New Roman" panose="02020603050405020304" pitchFamily="18" charset="0"/>
                      </a:rPr>
                      <m:t>+ </m:t>
                    </m:r>
                    <m:f>
                      <m:fPr>
                        <m:ctrlPr>
                          <a:rPr lang="en-US" sz="2400" i="1" kern="100">
                            <a:solidFill>
                              <a:srgbClr val="0F4662"/>
                            </a:solidFill>
                            <a:effectLst/>
                            <a:latin typeface="Cambria Math" panose="02040503050406030204" pitchFamily="18" charset="0"/>
                            <a:cs typeface="Times New Roman" panose="02020603050405020304" pitchFamily="18" charset="0"/>
                          </a:rPr>
                        </m:ctrlPr>
                      </m:fPr>
                      <m:num>
                        <m:r>
                          <a:rPr lang="vi-VN" sz="2400" i="1" kern="100">
                            <a:solidFill>
                              <a:srgbClr val="0F4662"/>
                            </a:solidFill>
                            <a:effectLst/>
                            <a:latin typeface="Cambria Math" panose="02040503050406030204" pitchFamily="18" charset="0"/>
                            <a:cs typeface="Times New Roman" panose="02020603050405020304" pitchFamily="18" charset="0"/>
                          </a:rPr>
                          <m:t>𝑑𝑒</m:t>
                        </m:r>
                      </m:num>
                      <m:den>
                        <m:r>
                          <a:rPr lang="vi-VN" sz="2400" i="1" kern="100">
                            <a:solidFill>
                              <a:srgbClr val="0F4662"/>
                            </a:solidFill>
                            <a:effectLst/>
                            <a:latin typeface="Cambria Math" panose="02040503050406030204" pitchFamily="18" charset="0"/>
                            <a:cs typeface="Times New Roman" panose="02020603050405020304" pitchFamily="18" charset="0"/>
                          </a:rPr>
                          <m:t>𝑑𝑡</m:t>
                        </m:r>
                      </m:den>
                    </m:f>
                    <m:r>
                      <a:rPr lang="vi-VN" sz="2400" i="1" kern="100">
                        <a:solidFill>
                          <a:srgbClr val="0F466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vi-VN" sz="2400" i="1" kern="100">
                        <a:solidFill>
                          <a:srgbClr val="0F4662"/>
                        </a:solidFill>
                        <a:effectLst/>
                        <a:latin typeface="Cambria Math" panose="02040503050406030204" pitchFamily="18" charset="0"/>
                        <a:ea typeface="Times New Roman" panose="02020603050405020304" pitchFamily="18" charset="0"/>
                        <a:cs typeface="Times New Roman" panose="02020603050405020304" pitchFamily="18" charset="0"/>
                      </a:rPr>
                      <m:t>𝐾𝑑</m:t>
                    </m:r>
                  </m:oMath>
                </a14:m>
                <a:r>
                  <a:rPr lang="vi-VN" sz="2400" kern="100">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đầu ra này sẽ được đưa vào hệ thống và điều điểu khiển </a:t>
                </a:r>
                <a14:m>
                  <m:oMath xmlns:m="http://schemas.openxmlformats.org/officeDocument/2006/math">
                    <m:r>
                      <a:rPr lang="vi-VN" sz="2400" i="1" kern="100">
                        <a:solidFill>
                          <a:srgbClr val="0F4662"/>
                        </a:solidFill>
                        <a:effectLst/>
                        <a:latin typeface="Cambria Math" panose="02040503050406030204" pitchFamily="18" charset="0"/>
                        <a:ea typeface="Times New Roman" panose="02020603050405020304" pitchFamily="18" charset="0"/>
                        <a:cs typeface="Times New Roman" panose="02020603050405020304" pitchFamily="18" charset="0"/>
                      </a:rPr>
                      <m:t>𝛼</m:t>
                    </m:r>
                  </m:oMath>
                </a14:m>
                <a:r>
                  <a:rPr lang="vi-VN" sz="2400" kern="100">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và </a:t>
                </a:r>
                <a14:m>
                  <m:oMath xmlns:m="http://schemas.openxmlformats.org/officeDocument/2006/math">
                    <m:r>
                      <a:rPr lang="vi-VN" sz="2400" i="1" kern="100">
                        <a:solidFill>
                          <a:srgbClr val="0F4662"/>
                        </a:solidFill>
                        <a:effectLst/>
                        <a:latin typeface="Cambria Math" panose="02040503050406030204" pitchFamily="18" charset="0"/>
                        <a:ea typeface="Times New Roman" panose="02020603050405020304" pitchFamily="18" charset="0"/>
                        <a:cs typeface="Times New Roman" panose="02020603050405020304" pitchFamily="18" charset="0"/>
                      </a:rPr>
                      <m:t>𝛽</m:t>
                    </m:r>
                  </m:oMath>
                </a14:m>
                <a:r>
                  <a:rPr lang="vi-VN" sz="2400" kern="100">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khiến quả bóng về vị trí mong muốn, và tham số Kp và Kd được chọn trong bài báo này là 95 và 7. </a:t>
                </a:r>
                <a:endParaRPr lang="en-US" sz="2400" kern="100">
                  <a:solidFill>
                    <a:srgbClr val="0F4662"/>
                  </a:solidFill>
                  <a:effectLst/>
                  <a:latin typeface="Times New Roman" panose="02020603050405020304" pitchFamily="18" charset="0"/>
                  <a:cs typeface="Times New Roman" panose="02020603050405020304" pitchFamily="18" charset="0"/>
                </a:endParaRPr>
              </a:p>
            </p:txBody>
          </p:sp>
        </mc:Choice>
        <mc:Fallback>
          <p:sp>
            <p:nvSpPr>
              <p:cNvPr id="17" name="TextBox 16">
                <a:extLst>
                  <a:ext uri="{FF2B5EF4-FFF2-40B4-BE49-F238E27FC236}">
                    <a16:creationId xmlns:a16="http://schemas.microsoft.com/office/drawing/2014/main" id="{65C2BB17-208D-57EB-0D77-1D38F9BF63DA}"/>
                  </a:ext>
                </a:extLst>
              </p:cNvPr>
              <p:cNvSpPr txBox="1">
                <a:spLocks noRot="1" noChangeAspect="1" noMove="1" noResize="1" noEditPoints="1" noAdjustHandles="1" noChangeArrowheads="1" noChangeShapeType="1" noTextEdit="1"/>
              </p:cNvSpPr>
              <p:nvPr/>
            </p:nvSpPr>
            <p:spPr>
              <a:xfrm>
                <a:off x="1219200" y="6576828"/>
                <a:ext cx="16306800" cy="2368918"/>
              </a:xfrm>
              <a:prstGeom prst="rect">
                <a:avLst/>
              </a:prstGeom>
              <a:blipFill>
                <a:blip r:embed="rId4"/>
                <a:stretch>
                  <a:fillRect l="-561" t="-1031" r="-561" b="-5155"/>
                </a:stretch>
              </a:blipFill>
            </p:spPr>
            <p:txBody>
              <a:bodyPr/>
              <a:lstStyle/>
              <a:p>
                <a:r>
                  <a:rPr lang="en-US">
                    <a:noFill/>
                  </a:rPr>
                  <a:t> </a:t>
                </a:r>
              </a:p>
            </p:txBody>
          </p:sp>
        </mc:Fallback>
      </mc:AlternateContent>
      <p:sp>
        <p:nvSpPr>
          <p:cNvPr id="18" name="Freeform 6">
            <a:extLst>
              <a:ext uri="{FF2B5EF4-FFF2-40B4-BE49-F238E27FC236}">
                <a16:creationId xmlns:a16="http://schemas.microsoft.com/office/drawing/2014/main" id="{080CF040-8E5B-F8A4-6B93-82C8DAE3956E}"/>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5"/>
            <a:stretch>
              <a:fillRect/>
            </a:stretch>
          </a:blipFill>
        </p:spPr>
        <p:txBody>
          <a:bodyPr/>
          <a:lstStyle/>
          <a:p>
            <a:endParaRPr lang="en-US"/>
          </a:p>
        </p:txBody>
      </p:sp>
      <p:pic>
        <p:nvPicPr>
          <p:cNvPr id="20" name="Picture 19" descr="A diagram of a block diagram&#10;&#10;AI-generated content may be incorrect.">
            <a:extLst>
              <a:ext uri="{FF2B5EF4-FFF2-40B4-BE49-F238E27FC236}">
                <a16:creationId xmlns:a16="http://schemas.microsoft.com/office/drawing/2014/main" id="{6FC95BAA-BB93-21B6-B504-69FDDD2DD6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0800" y="2019300"/>
            <a:ext cx="13434875" cy="3594152"/>
          </a:xfrm>
          <a:prstGeom prst="rect">
            <a:avLst/>
          </a:prstGeom>
        </p:spPr>
      </p:pic>
    </p:spTree>
    <p:extLst>
      <p:ext uri="{BB962C8B-B14F-4D97-AF65-F5344CB8AC3E}">
        <p14:creationId xmlns:p14="http://schemas.microsoft.com/office/powerpoint/2010/main" val="3186563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CBA97-DCD0-178D-45DB-FA977193FBA9}"/>
            </a:ext>
          </a:extLst>
        </p:cNvPr>
        <p:cNvGrpSpPr/>
        <p:nvPr/>
      </p:nvGrpSpPr>
      <p:grpSpPr>
        <a:xfrm>
          <a:off x="0" y="0"/>
          <a:ext cx="0" cy="0"/>
          <a:chOff x="0" y="0"/>
          <a:chExt cx="0" cy="0"/>
        </a:xfrm>
      </p:grpSpPr>
      <p:sp>
        <p:nvSpPr>
          <p:cNvPr id="2" name="Freeform 13">
            <a:extLst>
              <a:ext uri="{FF2B5EF4-FFF2-40B4-BE49-F238E27FC236}">
                <a16:creationId xmlns:a16="http://schemas.microsoft.com/office/drawing/2014/main" id="{4B6176C7-1F47-7C31-FBC7-70A2A2EE0EBF}"/>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14">
            <a:extLst>
              <a:ext uri="{FF2B5EF4-FFF2-40B4-BE49-F238E27FC236}">
                <a16:creationId xmlns:a16="http://schemas.microsoft.com/office/drawing/2014/main" id="{FA3215DF-E17F-820C-BD05-AFFB29410A26}"/>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Google Shape;2426;p39">
            <a:extLst>
              <a:ext uri="{FF2B5EF4-FFF2-40B4-BE49-F238E27FC236}">
                <a16:creationId xmlns:a16="http://schemas.microsoft.com/office/drawing/2014/main" id="{EE0BA5EF-E7B3-0E6A-BBFF-18928F7A6138}"/>
              </a:ext>
            </a:extLst>
          </p:cNvPr>
          <p:cNvSpPr txBox="1">
            <a:spLocks noGrp="1"/>
          </p:cNvSpPr>
          <p:nvPr/>
        </p:nvSpPr>
        <p:spPr>
          <a:xfrm>
            <a:off x="3742350" y="876300"/>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5. Kết quả đạt được</a:t>
            </a:r>
            <a:endParaRPr sz="7200">
              <a:solidFill>
                <a:srgbClr val="0F4662"/>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E1C2106D-B349-69A2-2B30-F4B02236C762}"/>
              </a:ext>
            </a:extLst>
          </p:cNvPr>
          <p:cNvSpPr/>
          <p:nvPr/>
        </p:nvSpPr>
        <p:spPr>
          <a:xfrm>
            <a:off x="5375685" y="5613452"/>
            <a:ext cx="7865104"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06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a:t>
            </a:r>
            <a:r>
              <a:rPr lang="vi-VN"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i="1">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Sơ đồ mô phỏng dùng Fuzzy Controller</a:t>
            </a:r>
            <a:endParaRPr lang="en-US"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23B4708-730B-C4CB-19C4-21DB79264D18}"/>
                  </a:ext>
                </a:extLst>
              </p:cNvPr>
              <p:cNvSpPr txBox="1"/>
              <p:nvPr/>
            </p:nvSpPr>
            <p:spPr>
              <a:xfrm>
                <a:off x="1219200" y="6576828"/>
                <a:ext cx="16306800" cy="2583464"/>
              </a:xfrm>
              <a:prstGeom prst="rect">
                <a:avLst/>
              </a:prstGeom>
              <a:noFill/>
            </p:spPr>
            <p:txBody>
              <a:bodyPr wrap="square" rtlCol="0">
                <a:spAutoFit/>
              </a:bodyPr>
              <a:lstStyle/>
              <a:p>
                <a:r>
                  <a:rPr lang="vi-VN" sz="2400">
                    <a:solidFill>
                      <a:srgbClr val="0F4662"/>
                    </a:solidFill>
                  </a:rPr>
                  <a:t>	Hình 5 mô tả hệ thống ball and plate dùng bộ điều khiển Fuzzy, về cơ bản thì giống với cấu trúc mô phỏng hệ thống ball and plate dùng bộ điều khiển PD nhưng cách tính sai số có một chút thay đổi với e = feedback – setpoint, và sai số với đạo hàm của sai số được chuẩn hóa trước khi dùng bộ điều khiển fuzzy, bởi vì sai số tối đa của quả bóng theo vị trí là từ 0 m đến 0.25 m và biến thiên sai số được chọn trong bài báo này là 2.44 m/s nên giá trị được được chuẩn hóa được tính theo công thức </a:t>
                </a:r>
                <a14:m>
                  <m:oMath xmlns:m="http://schemas.openxmlformats.org/officeDocument/2006/math">
                    <m:r>
                      <a:rPr lang="vi-VN" sz="2400" i="1">
                        <a:solidFill>
                          <a:srgbClr val="0F4662"/>
                        </a:solidFill>
                        <a:latin typeface="Cambria Math" panose="02040503050406030204" pitchFamily="18" charset="0"/>
                      </a:rPr>
                      <m:t>𝑒</m:t>
                    </m:r>
                    <m:r>
                      <a:rPr lang="vi-VN" sz="2400" i="1">
                        <a:solidFill>
                          <a:srgbClr val="0F4662"/>
                        </a:solidFill>
                        <a:latin typeface="Cambria Math" panose="02040503050406030204" pitchFamily="18" charset="0"/>
                      </a:rPr>
                      <m:t>.</m:t>
                    </m:r>
                    <m:f>
                      <m:fPr>
                        <m:ctrlPr>
                          <a:rPr lang="en-US" sz="2400" i="1">
                            <a:solidFill>
                              <a:srgbClr val="0F4662"/>
                            </a:solidFill>
                            <a:latin typeface="Cambria Math" panose="02040503050406030204" pitchFamily="18" charset="0"/>
                          </a:rPr>
                        </m:ctrlPr>
                      </m:fPr>
                      <m:num>
                        <m:r>
                          <a:rPr lang="vi-VN" sz="2400" i="1">
                            <a:solidFill>
                              <a:srgbClr val="0F4662"/>
                            </a:solidFill>
                            <a:latin typeface="Cambria Math" panose="02040503050406030204" pitchFamily="18" charset="0"/>
                          </a:rPr>
                          <m:t>1</m:t>
                        </m:r>
                      </m:num>
                      <m:den>
                        <m:r>
                          <a:rPr lang="vi-VN" sz="2400" i="1">
                            <a:solidFill>
                              <a:srgbClr val="0F4662"/>
                            </a:solidFill>
                            <a:latin typeface="Cambria Math" panose="02040503050406030204" pitchFamily="18" charset="0"/>
                          </a:rPr>
                          <m:t>0.25</m:t>
                        </m:r>
                      </m:den>
                    </m:f>
                  </m:oMath>
                </a14:m>
                <a:r>
                  <a:rPr lang="vi-VN" sz="2400">
                    <a:solidFill>
                      <a:srgbClr val="0F4662"/>
                    </a:solidFill>
                  </a:rPr>
                  <a:t> và </a:t>
                </a:r>
                <a14:m>
                  <m:oMath xmlns:m="http://schemas.openxmlformats.org/officeDocument/2006/math">
                    <m:r>
                      <a:rPr lang="vi-VN" sz="2400" i="1">
                        <a:solidFill>
                          <a:srgbClr val="0F4662"/>
                        </a:solidFill>
                        <a:latin typeface="Cambria Math" panose="02040503050406030204" pitchFamily="18" charset="0"/>
                      </a:rPr>
                      <m:t>𝑒</m:t>
                    </m:r>
                    <m:r>
                      <a:rPr lang="vi-VN" sz="2400" i="1">
                        <a:solidFill>
                          <a:srgbClr val="0F4662"/>
                        </a:solidFill>
                        <a:latin typeface="Cambria Math" panose="02040503050406030204" pitchFamily="18" charset="0"/>
                      </a:rPr>
                      <m:t>.</m:t>
                    </m:r>
                    <m:f>
                      <m:fPr>
                        <m:ctrlPr>
                          <a:rPr lang="en-US" sz="2400" i="1">
                            <a:solidFill>
                              <a:srgbClr val="0F4662"/>
                            </a:solidFill>
                            <a:latin typeface="Cambria Math" panose="02040503050406030204" pitchFamily="18" charset="0"/>
                          </a:rPr>
                        </m:ctrlPr>
                      </m:fPr>
                      <m:num>
                        <m:r>
                          <a:rPr lang="vi-VN" sz="2400" i="1">
                            <a:solidFill>
                              <a:srgbClr val="0F4662"/>
                            </a:solidFill>
                            <a:latin typeface="Cambria Math" panose="02040503050406030204" pitchFamily="18" charset="0"/>
                          </a:rPr>
                          <m:t>1</m:t>
                        </m:r>
                      </m:num>
                      <m:den>
                        <m:r>
                          <a:rPr lang="vi-VN" sz="2400" i="1">
                            <a:solidFill>
                              <a:srgbClr val="0F4662"/>
                            </a:solidFill>
                            <a:latin typeface="Cambria Math" panose="02040503050406030204" pitchFamily="18" charset="0"/>
                          </a:rPr>
                          <m:t>2.44</m:t>
                        </m:r>
                      </m:den>
                    </m:f>
                  </m:oMath>
                </a14:m>
                <a:r>
                  <a:rPr lang="vi-VN" sz="2400">
                    <a:solidFill>
                      <a:srgbClr val="0F4662"/>
                    </a:solidFill>
                  </a:rPr>
                  <a:t> và giá trị khuếch đại của các góc sau khi được tính toán từ bộ điều khiển fuzzy thì sẽ được nhân với </a:t>
                </a:r>
                <a14:m>
                  <m:oMath xmlns:m="http://schemas.openxmlformats.org/officeDocument/2006/math">
                    <m:f>
                      <m:fPr>
                        <m:ctrlPr>
                          <a:rPr lang="en-US" sz="2400" i="1">
                            <a:solidFill>
                              <a:srgbClr val="0F4662"/>
                            </a:solidFill>
                            <a:latin typeface="Cambria Math" panose="02040503050406030204" pitchFamily="18" charset="0"/>
                          </a:rPr>
                        </m:ctrlPr>
                      </m:fPr>
                      <m:num>
                        <m:r>
                          <a:rPr lang="vi-VN" sz="2400" i="1">
                            <a:solidFill>
                              <a:srgbClr val="0F4662"/>
                            </a:solidFill>
                            <a:latin typeface="Cambria Math" panose="02040503050406030204" pitchFamily="18" charset="0"/>
                          </a:rPr>
                          <m:t>𝜋</m:t>
                        </m:r>
                      </m:num>
                      <m:den>
                        <m:r>
                          <a:rPr lang="vi-VN" sz="2400" i="1">
                            <a:solidFill>
                              <a:srgbClr val="0F4662"/>
                            </a:solidFill>
                            <a:latin typeface="Cambria Math" panose="02040503050406030204" pitchFamily="18" charset="0"/>
                          </a:rPr>
                          <m:t>2</m:t>
                        </m:r>
                      </m:den>
                    </m:f>
                  </m:oMath>
                </a14:m>
                <a:r>
                  <a:rPr lang="vi-VN" sz="2400">
                    <a:solidFill>
                      <a:srgbClr val="0F4662"/>
                    </a:solidFill>
                  </a:rPr>
                  <a:t> vì giá trị góc lệch tối đa được chọn từ </a:t>
                </a:r>
                <a14:m>
                  <m:oMath xmlns:m="http://schemas.openxmlformats.org/officeDocument/2006/math">
                    <m:r>
                      <a:rPr lang="vi-VN" sz="2400" i="1">
                        <a:solidFill>
                          <a:srgbClr val="0F4662"/>
                        </a:solidFill>
                        <a:latin typeface="Cambria Math" panose="02040503050406030204" pitchFamily="18" charset="0"/>
                      </a:rPr>
                      <m:t>−</m:t>
                    </m:r>
                    <m:f>
                      <m:fPr>
                        <m:ctrlPr>
                          <a:rPr lang="en-US" sz="2400" i="1">
                            <a:solidFill>
                              <a:srgbClr val="0F4662"/>
                            </a:solidFill>
                            <a:latin typeface="Cambria Math" panose="02040503050406030204" pitchFamily="18" charset="0"/>
                          </a:rPr>
                        </m:ctrlPr>
                      </m:fPr>
                      <m:num>
                        <m:r>
                          <a:rPr lang="vi-VN" sz="2400" i="1">
                            <a:solidFill>
                              <a:srgbClr val="0F4662"/>
                            </a:solidFill>
                            <a:latin typeface="Cambria Math" panose="02040503050406030204" pitchFamily="18" charset="0"/>
                          </a:rPr>
                          <m:t>𝜋</m:t>
                        </m:r>
                      </m:num>
                      <m:den>
                        <m:r>
                          <a:rPr lang="vi-VN" sz="2400" i="1">
                            <a:solidFill>
                              <a:srgbClr val="0F4662"/>
                            </a:solidFill>
                            <a:latin typeface="Cambria Math" panose="02040503050406030204" pitchFamily="18" charset="0"/>
                          </a:rPr>
                          <m:t>4</m:t>
                        </m:r>
                      </m:den>
                    </m:f>
                  </m:oMath>
                </a14:m>
                <a:r>
                  <a:rPr lang="vi-VN" sz="2400">
                    <a:solidFill>
                      <a:srgbClr val="0F4662"/>
                    </a:solidFill>
                  </a:rPr>
                  <a:t> rad đến </a:t>
                </a:r>
                <a14:m>
                  <m:oMath xmlns:m="http://schemas.openxmlformats.org/officeDocument/2006/math">
                    <m:f>
                      <m:fPr>
                        <m:ctrlPr>
                          <a:rPr lang="en-US" sz="2400" i="1">
                            <a:solidFill>
                              <a:srgbClr val="0F4662"/>
                            </a:solidFill>
                            <a:latin typeface="Cambria Math" panose="02040503050406030204" pitchFamily="18" charset="0"/>
                          </a:rPr>
                        </m:ctrlPr>
                      </m:fPr>
                      <m:num>
                        <m:r>
                          <a:rPr lang="vi-VN" sz="2400" i="1">
                            <a:solidFill>
                              <a:srgbClr val="0F4662"/>
                            </a:solidFill>
                            <a:latin typeface="Cambria Math" panose="02040503050406030204" pitchFamily="18" charset="0"/>
                          </a:rPr>
                          <m:t>𝜋</m:t>
                        </m:r>
                      </m:num>
                      <m:den>
                        <m:r>
                          <a:rPr lang="vi-VN" sz="2400" i="1">
                            <a:solidFill>
                              <a:srgbClr val="0F4662"/>
                            </a:solidFill>
                            <a:latin typeface="Cambria Math" panose="02040503050406030204" pitchFamily="18" charset="0"/>
                          </a:rPr>
                          <m:t>4</m:t>
                        </m:r>
                      </m:den>
                    </m:f>
                  </m:oMath>
                </a14:m>
                <a:r>
                  <a:rPr lang="vi-VN" sz="2400">
                    <a:solidFill>
                      <a:srgbClr val="0F4662"/>
                    </a:solidFill>
                  </a:rPr>
                  <a:t> rad.</a:t>
                </a:r>
                <a:endParaRPr lang="en-US" sz="2400">
                  <a:solidFill>
                    <a:srgbClr val="0F4662"/>
                  </a:solidFill>
                </a:endParaRPr>
              </a:p>
            </p:txBody>
          </p:sp>
        </mc:Choice>
        <mc:Fallback>
          <p:sp>
            <p:nvSpPr>
              <p:cNvPr id="17" name="TextBox 16">
                <a:extLst>
                  <a:ext uri="{FF2B5EF4-FFF2-40B4-BE49-F238E27FC236}">
                    <a16:creationId xmlns:a16="http://schemas.microsoft.com/office/drawing/2014/main" id="{523B4708-730B-C4CB-19C4-21DB79264D18}"/>
                  </a:ext>
                </a:extLst>
              </p:cNvPr>
              <p:cNvSpPr txBox="1">
                <a:spLocks noRot="1" noChangeAspect="1" noMove="1" noResize="1" noEditPoints="1" noAdjustHandles="1" noChangeArrowheads="1" noChangeShapeType="1" noTextEdit="1"/>
              </p:cNvSpPr>
              <p:nvPr/>
            </p:nvSpPr>
            <p:spPr>
              <a:xfrm>
                <a:off x="1219200" y="6576828"/>
                <a:ext cx="16306800" cy="2583464"/>
              </a:xfrm>
              <a:prstGeom prst="rect">
                <a:avLst/>
              </a:prstGeom>
              <a:blipFill>
                <a:blip r:embed="rId4"/>
                <a:stretch>
                  <a:fillRect l="-561" t="-1651" r="-673" b="-1415"/>
                </a:stretch>
              </a:blipFill>
            </p:spPr>
            <p:txBody>
              <a:bodyPr/>
              <a:lstStyle/>
              <a:p>
                <a:r>
                  <a:rPr lang="en-US">
                    <a:noFill/>
                  </a:rPr>
                  <a:t> </a:t>
                </a:r>
              </a:p>
            </p:txBody>
          </p:sp>
        </mc:Fallback>
      </mc:AlternateContent>
      <p:sp>
        <p:nvSpPr>
          <p:cNvPr id="18" name="Freeform 6">
            <a:extLst>
              <a:ext uri="{FF2B5EF4-FFF2-40B4-BE49-F238E27FC236}">
                <a16:creationId xmlns:a16="http://schemas.microsoft.com/office/drawing/2014/main" id="{2D5C34C6-F2BE-CA90-497B-876236E71662}"/>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5"/>
            <a:stretch>
              <a:fillRect/>
            </a:stretch>
          </a:blipFill>
        </p:spPr>
        <p:txBody>
          <a:bodyPr/>
          <a:lstStyle/>
          <a:p>
            <a:endParaRPr lang="en-US"/>
          </a:p>
        </p:txBody>
      </p:sp>
      <p:pic>
        <p:nvPicPr>
          <p:cNvPr id="6" name="Picture 5" descr="A diagram of a computer program&#10;&#10;AI-generated content may be incorrect.">
            <a:extLst>
              <a:ext uri="{FF2B5EF4-FFF2-40B4-BE49-F238E27FC236}">
                <a16:creationId xmlns:a16="http://schemas.microsoft.com/office/drawing/2014/main" id="{1AC27E13-6DEF-342B-2452-7B2BEDEB33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6124" y="1943100"/>
            <a:ext cx="11188088" cy="3872120"/>
          </a:xfrm>
          <a:prstGeom prst="rect">
            <a:avLst/>
          </a:prstGeom>
        </p:spPr>
      </p:pic>
    </p:spTree>
    <p:extLst>
      <p:ext uri="{BB962C8B-B14F-4D97-AF65-F5344CB8AC3E}">
        <p14:creationId xmlns:p14="http://schemas.microsoft.com/office/powerpoint/2010/main" val="1728543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a:extLst>
              <a:ext uri="{FF2B5EF4-FFF2-40B4-BE49-F238E27FC236}">
                <a16:creationId xmlns:a16="http://schemas.microsoft.com/office/drawing/2014/main" id="{4FC2DDCF-34D4-3421-987F-B01397DD544C}"/>
              </a:ext>
            </a:extLst>
          </p:cNvPr>
          <p:cNvGrpSpPr/>
          <p:nvPr/>
        </p:nvGrpSpPr>
        <p:grpSpPr>
          <a:xfrm>
            <a:off x="9753600" y="0"/>
            <a:ext cx="9838239" cy="10287000"/>
            <a:chOff x="0" y="0"/>
            <a:chExt cx="2591141" cy="2709333"/>
          </a:xfrm>
        </p:grpSpPr>
        <p:sp>
          <p:nvSpPr>
            <p:cNvPr id="19" name="Freeform 5">
              <a:extLst>
                <a:ext uri="{FF2B5EF4-FFF2-40B4-BE49-F238E27FC236}">
                  <a16:creationId xmlns:a16="http://schemas.microsoft.com/office/drawing/2014/main" id="{934DB160-3336-6329-D814-955AD6EBAE96}"/>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20" name="TextBox 6">
              <a:extLst>
                <a:ext uri="{FF2B5EF4-FFF2-40B4-BE49-F238E27FC236}">
                  <a16:creationId xmlns:a16="http://schemas.microsoft.com/office/drawing/2014/main" id="{D7FCD1C8-7F8B-60E2-6CF0-6E8CB97670D4}"/>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Rectangle 15">
            <a:extLst>
              <a:ext uri="{FF2B5EF4-FFF2-40B4-BE49-F238E27FC236}">
                <a16:creationId xmlns:a16="http://schemas.microsoft.com/office/drawing/2014/main" id="{616F8B9D-A995-AF73-15A1-C9DF28564D85}"/>
              </a:ext>
            </a:extLst>
          </p:cNvPr>
          <p:cNvSpPr/>
          <p:nvPr/>
        </p:nvSpPr>
        <p:spPr>
          <a:xfrm>
            <a:off x="1676400" y="8044642"/>
            <a:ext cx="6553200"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lnSpc>
                <a:spcPct val="115000"/>
              </a:lnSpc>
              <a:spcAft>
                <a:spcPts val="1000"/>
              </a:spcAft>
            </a:pP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Hình </a:t>
            </a:r>
            <a:r>
              <a:rPr lang="vi-VN"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6</a:t>
            </a:r>
            <a:r>
              <a:rPr lang="en-US" sz="2400" b="1"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i="1">
                <a:solidFill>
                  <a:srgbClr val="0F466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i="1">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Kết quả mô phỏng đáp ứng hệ thống</a:t>
            </a:r>
            <a:endParaRPr lang="en-US" sz="2400" i="1">
              <a:solidFill>
                <a:srgbClr val="0F4662"/>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71E3FF32-675F-5EB2-17C5-2F55B08D72E9}"/>
              </a:ext>
            </a:extLst>
          </p:cNvPr>
          <p:cNvSpPr txBox="1"/>
          <p:nvPr/>
        </p:nvSpPr>
        <p:spPr>
          <a:xfrm>
            <a:off x="10287000" y="3127562"/>
            <a:ext cx="8077200" cy="3539430"/>
          </a:xfrm>
          <a:prstGeom prst="rect">
            <a:avLst/>
          </a:prstGeom>
          <a:noFill/>
        </p:spPr>
        <p:txBody>
          <a:bodyPr wrap="square" rtlCol="0">
            <a:spAutoFit/>
          </a:bodyPr>
          <a:lstStyle/>
          <a:p>
            <a:pPr algn="just"/>
            <a:r>
              <a:rPr lang="vi-VN" sz="2800">
                <a:solidFill>
                  <a:srgbClr val="0F4662"/>
                </a:solidFill>
                <a:latin typeface="Times New Roman" panose="02020603050405020304" pitchFamily="18" charset="0"/>
                <a:ea typeface="Times New Roman" panose="02020603050405020304" pitchFamily="18" charset="0"/>
              </a:rPr>
              <a:t>     </a:t>
            </a:r>
            <a:r>
              <a:rPr lang="vi-VN" sz="2800"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Hình bên trái là kết quả mô phỏng đáp ứng của bộ điều khiển PD và hình bên phải là fuzzy, có thể thể thấy rằng thời gian đáp ứng vị trí mong muốn của bộ điều khiển PD là vượt trội so với bộ điều khiển fuzzy đối với hệ thống ball and plate trong bài báo này, thời gian quá độ của bộ điều khiển PD là khoảng 0.3 giây trong khi bộ điều khiển fuzzy là khoảng 21 giây và cố một ít vọt lố không quá đáng kể. </a:t>
            </a:r>
            <a:endParaRPr lang="en-US" sz="2800" kern="100">
              <a:solidFill>
                <a:srgbClr val="0F466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Google Shape;2426;p39">
            <a:extLst>
              <a:ext uri="{FF2B5EF4-FFF2-40B4-BE49-F238E27FC236}">
                <a16:creationId xmlns:a16="http://schemas.microsoft.com/office/drawing/2014/main" id="{F8A67748-4178-5B37-A212-BC1D7EF9340B}"/>
              </a:ext>
            </a:extLst>
          </p:cNvPr>
          <p:cNvSpPr txBox="1">
            <a:spLocks noGrp="1"/>
          </p:cNvSpPr>
          <p:nvPr/>
        </p:nvSpPr>
        <p:spPr>
          <a:xfrm>
            <a:off x="3742350" y="876300"/>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5. Kết quả đạt được</a:t>
            </a:r>
            <a:endParaRPr sz="7200">
              <a:solidFill>
                <a:srgbClr val="0F4662"/>
              </a:solidFill>
              <a:latin typeface="Times New Roman" panose="02020603050405020304" pitchFamily="18" charset="0"/>
              <a:cs typeface="Times New Roman" panose="02020603050405020304" pitchFamily="18" charset="0"/>
            </a:endParaRPr>
          </a:p>
        </p:txBody>
      </p:sp>
      <p:pic>
        <p:nvPicPr>
          <p:cNvPr id="2" name="Picture 1" descr="A line graph with a white background&#10;&#10;AI-generated content may be incorrect.">
            <a:extLst>
              <a:ext uri="{FF2B5EF4-FFF2-40B4-BE49-F238E27FC236}">
                <a16:creationId xmlns:a16="http://schemas.microsoft.com/office/drawing/2014/main" id="{14267ED3-8D4A-7971-0BDC-6E610EBBB1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788" y="2010486"/>
            <a:ext cx="5988050" cy="2819857"/>
          </a:xfrm>
          <a:prstGeom prst="rect">
            <a:avLst/>
          </a:prstGeom>
          <a:ln>
            <a:noFill/>
          </a:ln>
          <a:effectLst>
            <a:outerShdw blurRad="292100" dist="139700" dir="2700000" algn="tl" rotWithShape="0">
              <a:srgbClr val="333333">
                <a:alpha val="65000"/>
              </a:srgbClr>
            </a:outerShdw>
          </a:effectLst>
        </p:spPr>
      </p:pic>
      <p:pic>
        <p:nvPicPr>
          <p:cNvPr id="3" name="Picture 2" descr="A graph of a person with a yellow line&#10;&#10;AI-generated content may be incorrect.">
            <a:extLst>
              <a:ext uri="{FF2B5EF4-FFF2-40B4-BE49-F238E27FC236}">
                <a16:creationId xmlns:a16="http://schemas.microsoft.com/office/drawing/2014/main" id="{EC4FFCC3-7C98-F070-12A0-F09CA651EA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5713" y="5108566"/>
            <a:ext cx="5988050" cy="2819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44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a:extLst>
              <a:ext uri="{FF2B5EF4-FFF2-40B4-BE49-F238E27FC236}">
                <a16:creationId xmlns:a16="http://schemas.microsoft.com/office/drawing/2014/main" id="{4FC2DDCF-34D4-3421-987F-B01397DD544C}"/>
              </a:ext>
            </a:extLst>
          </p:cNvPr>
          <p:cNvGrpSpPr/>
          <p:nvPr/>
        </p:nvGrpSpPr>
        <p:grpSpPr>
          <a:xfrm>
            <a:off x="-152400" y="-14288"/>
            <a:ext cx="9838239" cy="10287000"/>
            <a:chOff x="0" y="0"/>
            <a:chExt cx="2591141" cy="2709333"/>
          </a:xfrm>
        </p:grpSpPr>
        <p:sp>
          <p:nvSpPr>
            <p:cNvPr id="19" name="Freeform 5">
              <a:extLst>
                <a:ext uri="{FF2B5EF4-FFF2-40B4-BE49-F238E27FC236}">
                  <a16:creationId xmlns:a16="http://schemas.microsoft.com/office/drawing/2014/main" id="{934DB160-3336-6329-D814-955AD6EBAE96}"/>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20" name="TextBox 6">
              <a:extLst>
                <a:ext uri="{FF2B5EF4-FFF2-40B4-BE49-F238E27FC236}">
                  <a16:creationId xmlns:a16="http://schemas.microsoft.com/office/drawing/2014/main" id="{D7FCD1C8-7F8B-60E2-6CF0-6E8CB97670D4}"/>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Google Shape;2426;p39">
            <a:extLst>
              <a:ext uri="{FF2B5EF4-FFF2-40B4-BE49-F238E27FC236}">
                <a16:creationId xmlns:a16="http://schemas.microsoft.com/office/drawing/2014/main" id="{85F1FA36-7DA0-2A3C-E636-C3C1F5E63090}"/>
              </a:ext>
            </a:extLst>
          </p:cNvPr>
          <p:cNvSpPr txBox="1">
            <a:spLocks noGrp="1"/>
          </p:cNvSpPr>
          <p:nvPr/>
        </p:nvSpPr>
        <p:spPr>
          <a:xfrm>
            <a:off x="3742350" y="963909"/>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5. Kết quả đạt được</a:t>
            </a:r>
            <a:endParaRPr sz="7200">
              <a:solidFill>
                <a:srgbClr val="0F4662"/>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2CC62518-5A09-996C-3035-CFC45B18A4B3}"/>
              </a:ext>
            </a:extLst>
          </p:cNvPr>
          <p:cNvSpPr/>
          <p:nvPr/>
        </p:nvSpPr>
        <p:spPr>
          <a:xfrm>
            <a:off x="1142943" y="3152000"/>
            <a:ext cx="7315201" cy="5884634"/>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just"/>
            <a:r>
              <a:rPr lang="en-US" sz="2400">
                <a:solidFill>
                  <a:srgbClr val="0F4662"/>
                </a:solidFill>
                <a:latin typeface="Times New Roman" panose="02020603050405020304" pitchFamily="18" charset="0"/>
                <a:cs typeface="Times New Roman" panose="02020603050405020304" pitchFamily="18" charset="0"/>
              </a:rPr>
              <a:t>Mô hình thực tế được chế tạo từ các vật liệu dễ gia công, bao gồm khung nhôm định hình làm giá đỡ cố định và mặt phẳng làm bằng tấm mica trong suốt có kích thước 30 cm × 30 cm. Sáu động cơ servo loại MG996R được gắn vào khung và nối với mặt phẳng thông qua các thanh liên kết gắn bi cầu, tạo thành cơ cấu Stewart Platform với 6 bậc tự do. Các linh kiện điện tử bao gồm Arduino Mega 2560, nguồn cấp servo, mạch chia nguồn và camera USB được lắp ráp và bố trí gọn gàng trên hệ thống. Giao tiếp giữa máy tính và Arduino được thiết lập qua cổng nối tiếp (Serial) với tốc độ baud 115200, cho phép trao đổi dữ liệu điều khiển và cảm biến theo thời gian thực.</a:t>
            </a:r>
          </a:p>
        </p:txBody>
      </p:sp>
      <p:sp>
        <p:nvSpPr>
          <p:cNvPr id="4" name="TextBox 3">
            <a:extLst>
              <a:ext uri="{FF2B5EF4-FFF2-40B4-BE49-F238E27FC236}">
                <a16:creationId xmlns:a16="http://schemas.microsoft.com/office/drawing/2014/main" id="{F2E75D29-3AFE-900C-E4E8-273E7676E28D}"/>
              </a:ext>
            </a:extLst>
          </p:cNvPr>
          <p:cNvSpPr txBox="1"/>
          <p:nvPr/>
        </p:nvSpPr>
        <p:spPr>
          <a:xfrm>
            <a:off x="1295343" y="2169040"/>
            <a:ext cx="7010400" cy="615553"/>
          </a:xfrm>
          <a:prstGeom prst="rect">
            <a:avLst/>
          </a:prstGeom>
        </p:spPr>
        <p:txBody>
          <a:bodyPr wrap="square" lIns="0" tIns="0" rIns="0" bIns="0" rtlCol="0" anchor="t">
            <a:spAutoFit/>
          </a:bodyPr>
          <a:lstStyle/>
          <a:p>
            <a:pPr marL="0" lvl="0" indent="0" algn="ctr"/>
            <a:r>
              <a:rPr lang="vi-VN" sz="4000" b="1">
                <a:solidFill>
                  <a:srgbClr val="0F4662"/>
                </a:solidFill>
                <a:latin typeface="Times New Roman" panose="02020603050405020304" pitchFamily="18" charset="0"/>
                <a:cs typeface="Times New Roman" panose="02020603050405020304" pitchFamily="18" charset="0"/>
              </a:rPr>
              <a:t>Kết quả triển khai mô hình:</a:t>
            </a:r>
            <a:endParaRPr lang="en-US" sz="4000" b="1">
              <a:solidFill>
                <a:srgbClr val="0F4662"/>
              </a:solidFill>
              <a:latin typeface="Times New Roman" panose="02020603050405020304" pitchFamily="18" charset="0"/>
              <a:cs typeface="Times New Roman" panose="02020603050405020304" pitchFamily="18" charset="0"/>
            </a:endParaRPr>
          </a:p>
        </p:txBody>
      </p:sp>
      <p:pic>
        <p:nvPicPr>
          <p:cNvPr id="5" name="image7.png">
            <a:extLst>
              <a:ext uri="{FF2B5EF4-FFF2-40B4-BE49-F238E27FC236}">
                <a16:creationId xmlns:a16="http://schemas.microsoft.com/office/drawing/2014/main" id="{944E83A4-B244-7185-9C60-255718237C31}"/>
              </a:ext>
            </a:extLst>
          </p:cNvPr>
          <p:cNvPicPr/>
          <p:nvPr/>
        </p:nvPicPr>
        <p:blipFill>
          <a:blip r:embed="rId4"/>
          <a:srcRect t="16810"/>
          <a:stretch>
            <a:fillRect/>
          </a:stretch>
        </p:blipFill>
        <p:spPr>
          <a:xfrm>
            <a:off x="11582400" y="2239433"/>
            <a:ext cx="5181600" cy="6333067"/>
          </a:xfrm>
          <a:prstGeom prst="rect">
            <a:avLst/>
          </a:prstGeom>
          <a:ln/>
        </p:spPr>
      </p:pic>
    </p:spTree>
    <p:extLst>
      <p:ext uri="{BB962C8B-B14F-4D97-AF65-F5344CB8AC3E}">
        <p14:creationId xmlns:p14="http://schemas.microsoft.com/office/powerpoint/2010/main" val="27901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Google Shape;2426;p39">
            <a:extLst>
              <a:ext uri="{FF2B5EF4-FFF2-40B4-BE49-F238E27FC236}">
                <a16:creationId xmlns:a16="http://schemas.microsoft.com/office/drawing/2014/main" id="{85F1FA36-7DA0-2A3C-E636-C3C1F5E63090}"/>
              </a:ext>
            </a:extLst>
          </p:cNvPr>
          <p:cNvSpPr txBox="1">
            <a:spLocks noGrp="1"/>
          </p:cNvSpPr>
          <p:nvPr/>
        </p:nvSpPr>
        <p:spPr>
          <a:xfrm>
            <a:off x="3742350" y="963909"/>
            <a:ext cx="108033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6. Kết luận</a:t>
            </a:r>
            <a:endParaRPr sz="7200">
              <a:solidFill>
                <a:srgbClr val="0F4662"/>
              </a:solidFill>
              <a:latin typeface="Times New Roman" panose="02020603050405020304" pitchFamily="18" charset="0"/>
              <a:cs typeface="Times New Roman" panose="02020603050405020304" pitchFamily="18" charset="0"/>
            </a:endParaRPr>
          </a:p>
        </p:txBody>
      </p:sp>
      <p:grpSp>
        <p:nvGrpSpPr>
          <p:cNvPr id="2" name="Group 2">
            <a:extLst>
              <a:ext uri="{FF2B5EF4-FFF2-40B4-BE49-F238E27FC236}">
                <a16:creationId xmlns:a16="http://schemas.microsoft.com/office/drawing/2014/main" id="{0FE207B7-01BD-1CD1-A4F1-C3A39CF67F58}"/>
              </a:ext>
            </a:extLst>
          </p:cNvPr>
          <p:cNvGrpSpPr/>
          <p:nvPr/>
        </p:nvGrpSpPr>
        <p:grpSpPr>
          <a:xfrm>
            <a:off x="1778008" y="5752702"/>
            <a:ext cx="15189184" cy="3049801"/>
            <a:chOff x="0" y="0"/>
            <a:chExt cx="1418473" cy="1692619"/>
          </a:xfrm>
        </p:grpSpPr>
        <p:sp>
          <p:nvSpPr>
            <p:cNvPr id="4" name="Freeform 3">
              <a:extLst>
                <a:ext uri="{FF2B5EF4-FFF2-40B4-BE49-F238E27FC236}">
                  <a16:creationId xmlns:a16="http://schemas.microsoft.com/office/drawing/2014/main" id="{93589841-F7F1-9EB8-787D-46F2B4678E95}"/>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5" name="TextBox 4">
              <a:extLst>
                <a:ext uri="{FF2B5EF4-FFF2-40B4-BE49-F238E27FC236}">
                  <a16:creationId xmlns:a16="http://schemas.microsoft.com/office/drawing/2014/main" id="{61F7D1CC-52C8-B15B-54DE-937B5FBE55C3}"/>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grpSp>
        <p:nvGrpSpPr>
          <p:cNvPr id="6" name="Group 6">
            <a:extLst>
              <a:ext uri="{FF2B5EF4-FFF2-40B4-BE49-F238E27FC236}">
                <a16:creationId xmlns:a16="http://schemas.microsoft.com/office/drawing/2014/main" id="{530C22E0-4CE9-797D-C6A5-B12883985352}"/>
              </a:ext>
            </a:extLst>
          </p:cNvPr>
          <p:cNvGrpSpPr/>
          <p:nvPr/>
        </p:nvGrpSpPr>
        <p:grpSpPr>
          <a:xfrm>
            <a:off x="1752600" y="2430875"/>
            <a:ext cx="15189184" cy="3049801"/>
            <a:chOff x="0" y="0"/>
            <a:chExt cx="1418473" cy="1692619"/>
          </a:xfrm>
        </p:grpSpPr>
        <p:sp>
          <p:nvSpPr>
            <p:cNvPr id="7" name="Freeform 7">
              <a:extLst>
                <a:ext uri="{FF2B5EF4-FFF2-40B4-BE49-F238E27FC236}">
                  <a16:creationId xmlns:a16="http://schemas.microsoft.com/office/drawing/2014/main" id="{FA23147F-062C-DA46-E776-D07C323E0E97}"/>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en-US"/>
            </a:p>
          </p:txBody>
        </p:sp>
        <p:sp>
          <p:nvSpPr>
            <p:cNvPr id="8" name="TextBox 8">
              <a:extLst>
                <a:ext uri="{FF2B5EF4-FFF2-40B4-BE49-F238E27FC236}">
                  <a16:creationId xmlns:a16="http://schemas.microsoft.com/office/drawing/2014/main" id="{07B09258-DA72-81C8-D76D-6BC5C39B3E80}"/>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0" name="TextBox 19">
            <a:extLst>
              <a:ext uri="{FF2B5EF4-FFF2-40B4-BE49-F238E27FC236}">
                <a16:creationId xmlns:a16="http://schemas.microsoft.com/office/drawing/2014/main" id="{4B6D963D-0ED2-E467-9549-D445FC8EE2FB}"/>
              </a:ext>
            </a:extLst>
          </p:cNvPr>
          <p:cNvSpPr txBox="1"/>
          <p:nvPr/>
        </p:nvSpPr>
        <p:spPr>
          <a:xfrm>
            <a:off x="2335011" y="6033985"/>
            <a:ext cx="14024361" cy="2538515"/>
          </a:xfrm>
          <a:prstGeom prst="rect">
            <a:avLst/>
          </a:prstGeom>
          <a:noFill/>
        </p:spPr>
        <p:txBody>
          <a:bodyPr wrap="square" rtlCol="0">
            <a:spAutoFit/>
          </a:bodyPr>
          <a:lstStyle/>
          <a:p>
            <a:pPr indent="457200" algn="just">
              <a:lnSpc>
                <a:spcPct val="115000"/>
              </a:lnSpc>
              <a:spcAft>
                <a:spcPts val="800"/>
              </a:spcAft>
            </a:pPr>
            <a:r>
              <a:rPr lang="vi-VN" sz="2800"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Tu</a:t>
            </a:r>
            <a:r>
              <a:rPr lang="en-US" sz="2800"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y nhiên, do thời gian nghiên cứu còn hạn chế, việc hiện thực hóa việc điều khiển trên hệ thống vật lý chưa được thực hiện. Trong tương lai, nhóm dự kiến hoàn thiện phần cứng, kết nối thời gian thực và thử nghiệm thực tế nhằm đánh giá toàn diện hiệu quả điều khiển cũng như mở rộng ứng dụng sang các bài toán điều khiển phức tạp hơn như cân bằng đa vật thể hoặc học tăng cường.</a:t>
            </a:r>
            <a:endParaRPr lang="en-US" sz="2800" kern="100">
              <a:solidFill>
                <a:srgbClr val="0F466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06351944-F776-9656-CDFC-E6195117CC69}"/>
              </a:ext>
            </a:extLst>
          </p:cNvPr>
          <p:cNvSpPr txBox="1"/>
          <p:nvPr/>
        </p:nvSpPr>
        <p:spPr>
          <a:xfrm>
            <a:off x="2258800" y="2933487"/>
            <a:ext cx="13504926" cy="2042995"/>
          </a:xfrm>
          <a:prstGeom prst="rect">
            <a:avLst/>
          </a:prstGeom>
          <a:noFill/>
        </p:spPr>
        <p:txBody>
          <a:bodyPr wrap="square" rtlCol="0">
            <a:spAutoFit/>
          </a:bodyPr>
          <a:lstStyle/>
          <a:p>
            <a:pPr indent="457200" algn="just">
              <a:lnSpc>
                <a:spcPct val="115000"/>
              </a:lnSpc>
              <a:spcAft>
                <a:spcPts val="800"/>
              </a:spcAft>
            </a:pPr>
            <a:r>
              <a:rPr lang="en-US" sz="2800"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Trong khuôn khổ đề tài, nhóm đã thiết kế và mô phỏng thành công hệ thống robot cân bằng bóng sử dụng cơ cấu Stewart, kết hợp giữa mô hình động học, thuật toán điều khiển (</a:t>
            </a:r>
            <a:r>
              <a:rPr lang="vi-VN" sz="2800"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 giữa </a:t>
            </a:r>
            <a:r>
              <a:rPr lang="en-US" sz="2800"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PD</a:t>
            </a:r>
            <a:r>
              <a:rPr lang="vi-VN" sz="2800"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 và PD Fuzzy </a:t>
            </a:r>
            <a:r>
              <a:rPr lang="en-US" sz="2800" kern="100">
                <a:solidFill>
                  <a:srgbClr val="0F4662"/>
                </a:solidFill>
                <a:effectLst/>
                <a:latin typeface="Times New Roman" panose="02020603050405020304" pitchFamily="18" charset="0"/>
                <a:ea typeface="Calibri" panose="020F0502020204030204" pitchFamily="34" charset="0"/>
                <a:cs typeface="Times New Roman" panose="02020603050405020304" pitchFamily="18" charset="0"/>
              </a:rPr>
              <a:t>) trong đó điều khiển PD cho thấy khả năng đáp ứng nhanh và hiệu quả hơn trong việc ổn định và điều khiển bóng về vị trí mục tiêu  một cách hiệu quả.</a:t>
            </a:r>
            <a:endParaRPr lang="en-US" sz="2800" kern="100">
              <a:solidFill>
                <a:srgbClr val="0F466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Freeform 6">
            <a:extLst>
              <a:ext uri="{FF2B5EF4-FFF2-40B4-BE49-F238E27FC236}">
                <a16:creationId xmlns:a16="http://schemas.microsoft.com/office/drawing/2014/main" id="{1A7470AE-BC4A-F30D-022D-F9BC15D50C66}"/>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1125118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a:solidFill>
                  <a:srgbClr val="0F4662"/>
                </a:solidFill>
                <a:latin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6">
            <a:extLst>
              <a:ext uri="{FF2B5EF4-FFF2-40B4-BE49-F238E27FC236}">
                <a16:creationId xmlns:a16="http://schemas.microsoft.com/office/drawing/2014/main" id="{BAEF38FE-457A-7F7F-405D-38C0767283F6}"/>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1721286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dkUpDiag">
          <a:fgClr>
            <a:srgbClr val="F8F8F8"/>
          </a:fgClr>
          <a:bgClr>
            <a:schemeClr val="bg1"/>
          </a:bgClr>
        </a:pattFill>
        <a:effectLst/>
      </p:bgPr>
    </p:bg>
    <p:spTree>
      <p:nvGrpSpPr>
        <p:cNvPr id="1" name=""/>
        <p:cNvGrpSpPr/>
        <p:nvPr/>
      </p:nvGrpSpPr>
      <p:grpSpPr>
        <a:xfrm>
          <a:off x="0" y="0"/>
          <a:ext cx="0" cy="0"/>
          <a:chOff x="0" y="0"/>
          <a:chExt cx="0" cy="0"/>
        </a:xfrm>
      </p:grpSpPr>
      <p:sp>
        <p:nvSpPr>
          <p:cNvPr id="2" name="AutoShape 2"/>
          <p:cNvSpPr/>
          <p:nvPr/>
        </p:nvSpPr>
        <p:spPr>
          <a:xfrm>
            <a:off x="9158735" y="513984"/>
            <a:ext cx="8114971" cy="0"/>
          </a:xfrm>
          <a:prstGeom prst="line">
            <a:avLst/>
          </a:prstGeom>
          <a:ln w="76200" cap="flat">
            <a:solidFill>
              <a:srgbClr val="0F4662"/>
            </a:solidFill>
            <a:prstDash val="solid"/>
            <a:headEnd type="none" w="sm" len="sm"/>
            <a:tailEnd type="none" w="sm" len="sm"/>
          </a:ln>
        </p:spPr>
        <p:txBody>
          <a:bodyPr/>
          <a:lstStyle/>
          <a:p>
            <a:endParaRPr lang="en-US"/>
          </a:p>
        </p:txBody>
      </p:sp>
      <p:sp>
        <p:nvSpPr>
          <p:cNvPr id="3" name="AutoShape 3"/>
          <p:cNvSpPr/>
          <p:nvPr/>
        </p:nvSpPr>
        <p:spPr>
          <a:xfrm>
            <a:off x="1043764" y="9777889"/>
            <a:ext cx="8114971"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Freeform 4"/>
          <p:cNvSpPr/>
          <p:nvPr/>
        </p:nvSpPr>
        <p:spPr>
          <a:xfrm>
            <a:off x="9618706" y="9518981"/>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5646742" y="331276"/>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3121328" y="2681503"/>
            <a:ext cx="12045345" cy="2103974"/>
          </a:xfrm>
          <a:prstGeom prst="rect">
            <a:avLst/>
          </a:prstGeom>
        </p:spPr>
        <p:txBody>
          <a:bodyPr lIns="0" tIns="0" rIns="0" bIns="0" rtlCol="0" anchor="t">
            <a:spAutoFit/>
          </a:bodyPr>
          <a:lstStyle/>
          <a:p>
            <a:pPr algn="ctr">
              <a:lnSpc>
                <a:spcPts val="8400"/>
              </a:lnSpc>
            </a:pPr>
            <a:r>
              <a:rPr lang="vi-VN" sz="6000">
                <a:solidFill>
                  <a:srgbClr val="0F4662"/>
                </a:solidFill>
                <a:latin typeface="Cormorant Garamond Bold Italics"/>
              </a:rPr>
              <a:t>THIẾT KẾ VÀ PHÁT TRIỂN ROBOT CÂN BẰNG BÓNG TRÊN MẶT PHẲNG</a:t>
            </a:r>
            <a:endParaRPr lang="en-US" sz="6000">
              <a:solidFill>
                <a:srgbClr val="0F4662"/>
              </a:solidFill>
              <a:latin typeface="Cormorant Garamond Bold Italics"/>
            </a:endParaRPr>
          </a:p>
        </p:txBody>
      </p:sp>
      <p:sp>
        <p:nvSpPr>
          <p:cNvPr id="8" name="TextBox 8"/>
          <p:cNvSpPr txBox="1"/>
          <p:nvPr/>
        </p:nvSpPr>
        <p:spPr>
          <a:xfrm>
            <a:off x="9144000" y="5777128"/>
            <a:ext cx="8852499" cy="3073401"/>
          </a:xfrm>
          <a:prstGeom prst="rect">
            <a:avLst/>
          </a:prstGeom>
        </p:spPr>
        <p:txBody>
          <a:bodyPr lIns="0" tIns="0" rIns="0" bIns="0" rtlCol="0" anchor="t">
            <a:spAutoFit/>
          </a:bodyPr>
          <a:lstStyle/>
          <a:p>
            <a:pPr algn="l">
              <a:lnSpc>
                <a:spcPts val="4899"/>
              </a:lnSpc>
            </a:pPr>
            <a:r>
              <a:rPr lang="en-US" sz="3499">
                <a:solidFill>
                  <a:srgbClr val="0F4662"/>
                </a:solidFill>
                <a:latin typeface="Quicksand"/>
              </a:rPr>
              <a:t>SVTN:      </a:t>
            </a:r>
            <a:r>
              <a:rPr lang="en-US" sz="3499" err="1">
                <a:solidFill>
                  <a:srgbClr val="0F4662"/>
                </a:solidFill>
                <a:latin typeface="Quicksand"/>
              </a:rPr>
              <a:t>Huỳnh</a:t>
            </a:r>
            <a:r>
              <a:rPr lang="en-US" sz="3499">
                <a:solidFill>
                  <a:srgbClr val="0F4662"/>
                </a:solidFill>
                <a:latin typeface="Quicksand"/>
              </a:rPr>
              <a:t> Long</a:t>
            </a:r>
          </a:p>
          <a:p>
            <a:pPr algn="l">
              <a:lnSpc>
                <a:spcPts val="4899"/>
              </a:lnSpc>
            </a:pPr>
            <a:r>
              <a:rPr lang="en-US" sz="3499">
                <a:solidFill>
                  <a:srgbClr val="0F4662"/>
                </a:solidFill>
                <a:latin typeface="Quicksand"/>
              </a:rPr>
              <a:t>                </a:t>
            </a:r>
            <a:r>
              <a:rPr lang="en-US" sz="3499" err="1">
                <a:solidFill>
                  <a:srgbClr val="0F4662"/>
                </a:solidFill>
                <a:latin typeface="Quicksand"/>
              </a:rPr>
              <a:t>Nguyễn</a:t>
            </a:r>
            <a:r>
              <a:rPr lang="en-US" sz="3499">
                <a:solidFill>
                  <a:srgbClr val="0F4662"/>
                </a:solidFill>
                <a:latin typeface="Quicksand"/>
              </a:rPr>
              <a:t> Văn </a:t>
            </a:r>
            <a:r>
              <a:rPr lang="en-US" sz="3499" err="1">
                <a:solidFill>
                  <a:srgbClr val="0F4662"/>
                </a:solidFill>
                <a:latin typeface="Quicksand"/>
              </a:rPr>
              <a:t>Đạt</a:t>
            </a:r>
            <a:endParaRPr lang="en-US" sz="3499">
              <a:solidFill>
                <a:srgbClr val="0F4662"/>
              </a:solidFill>
              <a:latin typeface="Quicksand"/>
            </a:endParaRPr>
          </a:p>
          <a:p>
            <a:pPr algn="l">
              <a:lnSpc>
                <a:spcPts val="4899"/>
              </a:lnSpc>
            </a:pPr>
            <a:r>
              <a:rPr lang="en-US" sz="3499">
                <a:solidFill>
                  <a:srgbClr val="0F4662"/>
                </a:solidFill>
                <a:latin typeface="Quicksand"/>
              </a:rPr>
              <a:t>                </a:t>
            </a:r>
            <a:r>
              <a:rPr lang="en-US" sz="3499" err="1">
                <a:solidFill>
                  <a:srgbClr val="0F4662"/>
                </a:solidFill>
                <a:latin typeface="Quicksand"/>
              </a:rPr>
              <a:t>Nguyễn</a:t>
            </a:r>
            <a:r>
              <a:rPr lang="en-US" sz="3499">
                <a:solidFill>
                  <a:srgbClr val="0F4662"/>
                </a:solidFill>
                <a:latin typeface="Quicksand"/>
              </a:rPr>
              <a:t> </a:t>
            </a:r>
            <a:r>
              <a:rPr lang="en-US" sz="3499" err="1">
                <a:solidFill>
                  <a:srgbClr val="0F4662"/>
                </a:solidFill>
                <a:latin typeface="Quicksand"/>
              </a:rPr>
              <a:t>Chấn</a:t>
            </a:r>
            <a:r>
              <a:rPr lang="en-US" sz="3499">
                <a:solidFill>
                  <a:srgbClr val="0F4662"/>
                </a:solidFill>
                <a:latin typeface="Quicksand"/>
              </a:rPr>
              <a:t> Huy</a:t>
            </a:r>
          </a:p>
          <a:p>
            <a:pPr algn="l">
              <a:lnSpc>
                <a:spcPts val="4899"/>
              </a:lnSpc>
            </a:pPr>
            <a:r>
              <a:rPr lang="en-US" sz="3499">
                <a:solidFill>
                  <a:srgbClr val="0F4662"/>
                </a:solidFill>
                <a:latin typeface="Quicksand"/>
              </a:rPr>
              <a:t>GVHD:     TS. </a:t>
            </a:r>
            <a:r>
              <a:rPr lang="en-US" sz="3499" err="1">
                <a:solidFill>
                  <a:srgbClr val="0F4662"/>
                </a:solidFill>
                <a:latin typeface="Quicksand"/>
              </a:rPr>
              <a:t>Phạm</a:t>
            </a:r>
            <a:r>
              <a:rPr lang="en-US" sz="3499">
                <a:solidFill>
                  <a:srgbClr val="0F4662"/>
                </a:solidFill>
                <a:latin typeface="Quicksand"/>
              </a:rPr>
              <a:t> </a:t>
            </a:r>
            <a:r>
              <a:rPr lang="en-US" sz="3499" err="1">
                <a:solidFill>
                  <a:srgbClr val="0F4662"/>
                </a:solidFill>
                <a:latin typeface="Quicksand"/>
              </a:rPr>
              <a:t>Quốc</a:t>
            </a:r>
            <a:r>
              <a:rPr lang="en-US" sz="3499">
                <a:solidFill>
                  <a:srgbClr val="0F4662"/>
                </a:solidFill>
                <a:latin typeface="Quicksand"/>
              </a:rPr>
              <a:t> </a:t>
            </a:r>
            <a:r>
              <a:rPr lang="en-US" sz="3499" err="1">
                <a:solidFill>
                  <a:srgbClr val="0F4662"/>
                </a:solidFill>
                <a:latin typeface="Quicksand"/>
              </a:rPr>
              <a:t>Thiện</a:t>
            </a:r>
            <a:endParaRPr lang="en-US" sz="3499">
              <a:solidFill>
                <a:srgbClr val="0F4662"/>
              </a:solidFill>
              <a:latin typeface="Quicksand"/>
            </a:endParaRPr>
          </a:p>
          <a:p>
            <a:pPr marL="0" lvl="0" indent="0" algn="l">
              <a:lnSpc>
                <a:spcPts val="4899"/>
              </a:lnSpc>
              <a:spcBef>
                <a:spcPct val="0"/>
              </a:spcBef>
            </a:pPr>
            <a:endParaRPr lang="en-US" sz="3499">
              <a:solidFill>
                <a:srgbClr val="0F4662"/>
              </a:solidFill>
              <a:latin typeface="Quicksand"/>
            </a:endParaRPr>
          </a:p>
        </p:txBody>
      </p:sp>
      <p:sp>
        <p:nvSpPr>
          <p:cNvPr id="9" name="TextBox 9"/>
          <p:cNvSpPr txBox="1"/>
          <p:nvPr/>
        </p:nvSpPr>
        <p:spPr>
          <a:xfrm>
            <a:off x="3706903" y="8732388"/>
            <a:ext cx="10874194" cy="525912"/>
          </a:xfrm>
          <a:prstGeom prst="rect">
            <a:avLst/>
          </a:prstGeom>
        </p:spPr>
        <p:txBody>
          <a:bodyPr lIns="0" tIns="0" rIns="0" bIns="0" rtlCol="0" anchor="t">
            <a:spAutoFit/>
          </a:bodyPr>
          <a:lstStyle/>
          <a:p>
            <a:pPr marL="0" lvl="0" indent="0" algn="ctr">
              <a:lnSpc>
                <a:spcPts val="4397"/>
              </a:lnSpc>
              <a:spcBef>
                <a:spcPct val="0"/>
              </a:spcBef>
            </a:pPr>
            <a:r>
              <a:rPr lang="en-US" sz="3141">
                <a:solidFill>
                  <a:srgbClr val="0F4662"/>
                </a:solidFill>
                <a:latin typeface="Quicksand"/>
              </a:rPr>
              <a:t>Báo cáo Hội nghị SV NCKH HUTECH </a:t>
            </a:r>
            <a:r>
              <a:rPr lang="vi-VN" sz="3141">
                <a:solidFill>
                  <a:srgbClr val="0F4662"/>
                </a:solidFill>
                <a:latin typeface="Quicksand"/>
              </a:rPr>
              <a:t>2025</a:t>
            </a:r>
            <a:endParaRPr lang="en-US" sz="3141">
              <a:solidFill>
                <a:srgbClr val="0F4662"/>
              </a:solidFill>
              <a:latin typeface="Quicksand"/>
            </a:endParaRPr>
          </a:p>
        </p:txBody>
      </p:sp>
      <p:sp>
        <p:nvSpPr>
          <p:cNvPr id="10" name="TextBox 10"/>
          <p:cNvSpPr txBox="1"/>
          <p:nvPr/>
        </p:nvSpPr>
        <p:spPr>
          <a:xfrm>
            <a:off x="3322179" y="971550"/>
            <a:ext cx="11643643" cy="1082261"/>
          </a:xfrm>
          <a:prstGeom prst="rect">
            <a:avLst/>
          </a:prstGeom>
        </p:spPr>
        <p:txBody>
          <a:bodyPr lIns="0" tIns="0" rIns="0" bIns="0" rtlCol="0" anchor="t">
            <a:spAutoFit/>
          </a:bodyPr>
          <a:lstStyle/>
          <a:p>
            <a:pPr algn="ctr">
              <a:lnSpc>
                <a:spcPts val="4397"/>
              </a:lnSpc>
            </a:pPr>
            <a:r>
              <a:rPr lang="en-US" sz="3141">
                <a:solidFill>
                  <a:srgbClr val="0F4662"/>
                </a:solidFill>
                <a:latin typeface="Quicksand"/>
              </a:rPr>
              <a:t>TRƯỜNG ĐẠI HỌC CÔNG NGHỆ TP. HCM</a:t>
            </a:r>
          </a:p>
          <a:p>
            <a:pPr marL="0" lvl="0" indent="0" algn="ctr">
              <a:lnSpc>
                <a:spcPts val="4397"/>
              </a:lnSpc>
              <a:spcBef>
                <a:spcPct val="0"/>
              </a:spcBef>
            </a:pPr>
            <a:r>
              <a:rPr lang="en-US" sz="3141">
                <a:solidFill>
                  <a:srgbClr val="0F4662"/>
                </a:solidFill>
                <a:latin typeface="Quicksand"/>
              </a:rPr>
              <a:t>VIỆN KỸ THUẬT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6;p39">
            <a:extLst>
              <a:ext uri="{FF2B5EF4-FFF2-40B4-BE49-F238E27FC236}">
                <a16:creationId xmlns:a16="http://schemas.microsoft.com/office/drawing/2014/main" id="{8CD00E1C-2ACB-DF09-D6D1-73CA0F85CC24}"/>
              </a:ext>
            </a:extLst>
          </p:cNvPr>
          <p:cNvSpPr txBox="1">
            <a:spLocks noGrp="1"/>
          </p:cNvSpPr>
          <p:nvPr/>
        </p:nvSpPr>
        <p:spPr>
          <a:xfrm>
            <a:off x="3780450" y="963909"/>
            <a:ext cx="107271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mj-lt"/>
              </a:rPr>
              <a:t>NỘI DUNG TRÌNH BÀY</a:t>
            </a:r>
            <a:endParaRPr sz="7200">
              <a:solidFill>
                <a:srgbClr val="0F4662"/>
              </a:solidFill>
              <a:latin typeface="+mj-lt"/>
            </a:endParaRPr>
          </a:p>
        </p:txBody>
      </p:sp>
      <p:sp>
        <p:nvSpPr>
          <p:cNvPr id="3" name="Google Shape;2428;p39">
            <a:extLst>
              <a:ext uri="{FF2B5EF4-FFF2-40B4-BE49-F238E27FC236}">
                <a16:creationId xmlns:a16="http://schemas.microsoft.com/office/drawing/2014/main" id="{D0E78B27-AFD8-EC2D-9C77-BC51FE4D2E4F}"/>
              </a:ext>
            </a:extLst>
          </p:cNvPr>
          <p:cNvSpPr txBox="1">
            <a:spLocks noGrp="1"/>
          </p:cNvSpPr>
          <p:nvPr/>
        </p:nvSpPr>
        <p:spPr>
          <a:xfrm>
            <a:off x="2819142" y="3023730"/>
            <a:ext cx="5715000"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Đặt vấn đề</a:t>
            </a:r>
            <a:endParaRPr sz="4800">
              <a:solidFill>
                <a:srgbClr val="0F4662"/>
              </a:solidFill>
              <a:latin typeface="+mj-lt"/>
            </a:endParaRPr>
          </a:p>
        </p:txBody>
      </p:sp>
      <p:sp>
        <p:nvSpPr>
          <p:cNvPr id="4" name="Google Shape;2432;p39">
            <a:extLst>
              <a:ext uri="{FF2B5EF4-FFF2-40B4-BE49-F238E27FC236}">
                <a16:creationId xmlns:a16="http://schemas.microsoft.com/office/drawing/2014/main" id="{AC88DB38-CC3A-2D93-7D75-45A34E826932}"/>
              </a:ext>
            </a:extLst>
          </p:cNvPr>
          <p:cNvSpPr txBox="1">
            <a:spLocks noGrp="1"/>
          </p:cNvSpPr>
          <p:nvPr/>
        </p:nvSpPr>
        <p:spPr>
          <a:xfrm>
            <a:off x="2819142" y="5009114"/>
            <a:ext cx="5715000"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Mục tiêu nghiên cứu </a:t>
            </a:r>
            <a:endParaRPr sz="4800">
              <a:solidFill>
                <a:srgbClr val="0F4662"/>
              </a:solidFill>
              <a:latin typeface="+mj-lt"/>
            </a:endParaRPr>
          </a:p>
        </p:txBody>
      </p:sp>
      <p:sp>
        <p:nvSpPr>
          <p:cNvPr id="5" name="Google Shape;2433;p39">
            <a:extLst>
              <a:ext uri="{FF2B5EF4-FFF2-40B4-BE49-F238E27FC236}">
                <a16:creationId xmlns:a16="http://schemas.microsoft.com/office/drawing/2014/main" id="{830C2D62-918B-52AE-7286-0B93B25A94CD}"/>
              </a:ext>
            </a:extLst>
          </p:cNvPr>
          <p:cNvSpPr txBox="1">
            <a:spLocks noGrp="1"/>
          </p:cNvSpPr>
          <p:nvPr/>
        </p:nvSpPr>
        <p:spPr>
          <a:xfrm>
            <a:off x="2819142" y="6994498"/>
            <a:ext cx="6324858"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Nhiệm vụ nghiên cứu </a:t>
            </a:r>
            <a:endParaRPr sz="4800">
              <a:solidFill>
                <a:srgbClr val="0F4662"/>
              </a:solidFill>
              <a:latin typeface="+mj-lt"/>
            </a:endParaRPr>
          </a:p>
        </p:txBody>
      </p:sp>
      <p:sp>
        <p:nvSpPr>
          <p:cNvPr id="6" name="Google Shape;2439;p39">
            <a:extLst>
              <a:ext uri="{FF2B5EF4-FFF2-40B4-BE49-F238E27FC236}">
                <a16:creationId xmlns:a16="http://schemas.microsoft.com/office/drawing/2014/main" id="{B73673A3-20A5-A3B0-ED50-4B15A31C71FB}"/>
              </a:ext>
            </a:extLst>
          </p:cNvPr>
          <p:cNvSpPr txBox="1">
            <a:spLocks noGrp="1"/>
          </p:cNvSpPr>
          <p:nvPr/>
        </p:nvSpPr>
        <p:spPr>
          <a:xfrm>
            <a:off x="1371600" y="2816707"/>
            <a:ext cx="1147201" cy="1099225"/>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4800">
                <a:solidFill>
                  <a:schemeClr val="bg1">
                    <a:lumMod val="95000"/>
                  </a:schemeClr>
                </a:solidFill>
              </a:rPr>
              <a:t>01</a:t>
            </a:r>
          </a:p>
        </p:txBody>
      </p:sp>
      <p:sp>
        <p:nvSpPr>
          <p:cNvPr id="7" name="Google Shape;2440;p39">
            <a:extLst>
              <a:ext uri="{FF2B5EF4-FFF2-40B4-BE49-F238E27FC236}">
                <a16:creationId xmlns:a16="http://schemas.microsoft.com/office/drawing/2014/main" id="{47677ADD-D20A-4FE6-1E0C-E21204AE2A50}"/>
              </a:ext>
            </a:extLst>
          </p:cNvPr>
          <p:cNvSpPr txBox="1">
            <a:spLocks noGrp="1"/>
          </p:cNvSpPr>
          <p:nvPr/>
        </p:nvSpPr>
        <p:spPr>
          <a:xfrm>
            <a:off x="1371600" y="4802091"/>
            <a:ext cx="1147201" cy="1099225"/>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4800">
                <a:solidFill>
                  <a:schemeClr val="bg1">
                    <a:lumMod val="95000"/>
                  </a:schemeClr>
                </a:solidFill>
              </a:rPr>
              <a:t>02</a:t>
            </a:r>
          </a:p>
        </p:txBody>
      </p:sp>
      <p:sp>
        <p:nvSpPr>
          <p:cNvPr id="8" name="Google Shape;2442;p39">
            <a:extLst>
              <a:ext uri="{FF2B5EF4-FFF2-40B4-BE49-F238E27FC236}">
                <a16:creationId xmlns:a16="http://schemas.microsoft.com/office/drawing/2014/main" id="{80D5D07F-9358-3782-0EC1-AB379087BA6E}"/>
              </a:ext>
            </a:extLst>
          </p:cNvPr>
          <p:cNvSpPr txBox="1">
            <a:spLocks noGrp="1"/>
          </p:cNvSpPr>
          <p:nvPr/>
        </p:nvSpPr>
        <p:spPr>
          <a:xfrm>
            <a:off x="1371600" y="6787475"/>
            <a:ext cx="1147201" cy="1099225"/>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4800">
                <a:solidFill>
                  <a:schemeClr val="bg1">
                    <a:lumMod val="95000"/>
                  </a:schemeClr>
                </a:solidFill>
              </a:rPr>
              <a:t>03</a:t>
            </a:r>
          </a:p>
        </p:txBody>
      </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Google Shape;2439;p39">
            <a:extLst>
              <a:ext uri="{FF2B5EF4-FFF2-40B4-BE49-F238E27FC236}">
                <a16:creationId xmlns:a16="http://schemas.microsoft.com/office/drawing/2014/main" id="{6943E174-6D5E-DCF3-1261-10FA5D42CD0B}"/>
              </a:ext>
            </a:extLst>
          </p:cNvPr>
          <p:cNvSpPr txBox="1">
            <a:spLocks noGrp="1"/>
          </p:cNvSpPr>
          <p:nvPr/>
        </p:nvSpPr>
        <p:spPr>
          <a:xfrm>
            <a:off x="9296400" y="2816707"/>
            <a:ext cx="1147201" cy="1099225"/>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4800">
                <a:solidFill>
                  <a:schemeClr val="bg1">
                    <a:lumMod val="95000"/>
                  </a:schemeClr>
                </a:solidFill>
              </a:rPr>
              <a:t>04</a:t>
            </a:r>
            <a:endParaRPr lang="en-GB" sz="4800">
              <a:solidFill>
                <a:schemeClr val="bg1">
                  <a:lumMod val="95000"/>
                </a:schemeClr>
              </a:solidFill>
            </a:endParaRPr>
          </a:p>
        </p:txBody>
      </p:sp>
      <p:sp>
        <p:nvSpPr>
          <p:cNvPr id="12" name="Google Shape;2440;p39">
            <a:extLst>
              <a:ext uri="{FF2B5EF4-FFF2-40B4-BE49-F238E27FC236}">
                <a16:creationId xmlns:a16="http://schemas.microsoft.com/office/drawing/2014/main" id="{0207E62A-535E-567A-5816-9F191305D4EA}"/>
              </a:ext>
            </a:extLst>
          </p:cNvPr>
          <p:cNvSpPr txBox="1">
            <a:spLocks noGrp="1"/>
          </p:cNvSpPr>
          <p:nvPr/>
        </p:nvSpPr>
        <p:spPr>
          <a:xfrm>
            <a:off x="9296400" y="4802091"/>
            <a:ext cx="1147201" cy="1099225"/>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4800">
                <a:solidFill>
                  <a:schemeClr val="bg1">
                    <a:lumMod val="95000"/>
                  </a:schemeClr>
                </a:solidFill>
              </a:rPr>
              <a:t>05</a:t>
            </a:r>
            <a:endParaRPr lang="en-GB" sz="4800">
              <a:solidFill>
                <a:schemeClr val="bg1">
                  <a:lumMod val="95000"/>
                </a:schemeClr>
              </a:solidFill>
            </a:endParaRPr>
          </a:p>
        </p:txBody>
      </p:sp>
      <p:sp>
        <p:nvSpPr>
          <p:cNvPr id="13" name="Google Shape;2442;p39">
            <a:extLst>
              <a:ext uri="{FF2B5EF4-FFF2-40B4-BE49-F238E27FC236}">
                <a16:creationId xmlns:a16="http://schemas.microsoft.com/office/drawing/2014/main" id="{A9E7F3DA-953B-A7FC-E577-53F231B62378}"/>
              </a:ext>
            </a:extLst>
          </p:cNvPr>
          <p:cNvSpPr txBox="1">
            <a:spLocks noGrp="1"/>
          </p:cNvSpPr>
          <p:nvPr/>
        </p:nvSpPr>
        <p:spPr>
          <a:xfrm>
            <a:off x="9296400" y="6787475"/>
            <a:ext cx="1147201" cy="1099225"/>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4800">
                <a:solidFill>
                  <a:schemeClr val="bg1">
                    <a:lumMod val="95000"/>
                  </a:schemeClr>
                </a:solidFill>
              </a:rPr>
              <a:t>06</a:t>
            </a:r>
            <a:endParaRPr lang="en-GB" sz="4800">
              <a:solidFill>
                <a:schemeClr val="bg1">
                  <a:lumMod val="95000"/>
                </a:schemeClr>
              </a:solidFill>
            </a:endParaRPr>
          </a:p>
        </p:txBody>
      </p:sp>
      <p:sp>
        <p:nvSpPr>
          <p:cNvPr id="17" name="Google Shape;2428;p39">
            <a:extLst>
              <a:ext uri="{FF2B5EF4-FFF2-40B4-BE49-F238E27FC236}">
                <a16:creationId xmlns:a16="http://schemas.microsoft.com/office/drawing/2014/main" id="{DB8A2EE2-BAEC-5EB2-5118-EA0EA7EDB4F9}"/>
              </a:ext>
            </a:extLst>
          </p:cNvPr>
          <p:cNvSpPr txBox="1">
            <a:spLocks noGrp="1"/>
          </p:cNvSpPr>
          <p:nvPr/>
        </p:nvSpPr>
        <p:spPr>
          <a:xfrm>
            <a:off x="10820400" y="3023730"/>
            <a:ext cx="7010400"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Phương pháp nghiên cứu</a:t>
            </a:r>
            <a:endParaRPr sz="4800">
              <a:solidFill>
                <a:srgbClr val="0F4662"/>
              </a:solidFill>
              <a:latin typeface="+mj-lt"/>
            </a:endParaRPr>
          </a:p>
        </p:txBody>
      </p:sp>
      <p:sp>
        <p:nvSpPr>
          <p:cNvPr id="18" name="Google Shape;2432;p39">
            <a:extLst>
              <a:ext uri="{FF2B5EF4-FFF2-40B4-BE49-F238E27FC236}">
                <a16:creationId xmlns:a16="http://schemas.microsoft.com/office/drawing/2014/main" id="{08F8AF73-430E-3F07-39DB-0663003E9BB5}"/>
              </a:ext>
            </a:extLst>
          </p:cNvPr>
          <p:cNvSpPr txBox="1">
            <a:spLocks noGrp="1"/>
          </p:cNvSpPr>
          <p:nvPr/>
        </p:nvSpPr>
        <p:spPr>
          <a:xfrm>
            <a:off x="10820400" y="5009114"/>
            <a:ext cx="5715000"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Kết quả đạt được</a:t>
            </a:r>
            <a:endParaRPr sz="4800">
              <a:solidFill>
                <a:srgbClr val="0F4662"/>
              </a:solidFill>
              <a:latin typeface="+mj-lt"/>
            </a:endParaRPr>
          </a:p>
        </p:txBody>
      </p:sp>
      <p:sp>
        <p:nvSpPr>
          <p:cNvPr id="19" name="Google Shape;2433;p39">
            <a:extLst>
              <a:ext uri="{FF2B5EF4-FFF2-40B4-BE49-F238E27FC236}">
                <a16:creationId xmlns:a16="http://schemas.microsoft.com/office/drawing/2014/main" id="{5B560673-5D28-399C-3150-7501904FAEC7}"/>
              </a:ext>
            </a:extLst>
          </p:cNvPr>
          <p:cNvSpPr txBox="1">
            <a:spLocks noGrp="1"/>
          </p:cNvSpPr>
          <p:nvPr/>
        </p:nvSpPr>
        <p:spPr>
          <a:xfrm>
            <a:off x="10820400" y="6994498"/>
            <a:ext cx="5715000" cy="68517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vi-VN" sz="4800">
                <a:solidFill>
                  <a:srgbClr val="0F4662"/>
                </a:solidFill>
                <a:latin typeface="+mj-lt"/>
              </a:rPr>
              <a:t>Kết luận</a:t>
            </a:r>
            <a:endParaRPr sz="4800">
              <a:solidFill>
                <a:srgbClr val="0F4662"/>
              </a:solidFill>
              <a:latin typeface="+mj-lt"/>
            </a:endParaRPr>
          </a:p>
        </p:txBody>
      </p:sp>
      <p:sp>
        <p:nvSpPr>
          <p:cNvPr id="16" name="Freeform 6">
            <a:extLst>
              <a:ext uri="{FF2B5EF4-FFF2-40B4-BE49-F238E27FC236}">
                <a16:creationId xmlns:a16="http://schemas.microsoft.com/office/drawing/2014/main" id="{475988DC-716A-6999-A2BE-88C44132300F}"/>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227420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698FF51-95C2-CAD9-50ED-283D15272B46}"/>
              </a:ext>
            </a:extLst>
          </p:cNvPr>
          <p:cNvSpPr txBox="1"/>
          <p:nvPr/>
        </p:nvSpPr>
        <p:spPr>
          <a:xfrm>
            <a:off x="-1900725" y="-1495942"/>
            <a:ext cx="7467600" cy="13002142"/>
          </a:xfrm>
          <a:prstGeom prst="rect">
            <a:avLst/>
          </a:prstGeom>
        </p:spPr>
        <p:txBody>
          <a:bodyPr lIns="50800" tIns="50800" rIns="50800" bIns="50800" rtlCol="0" anchor="ctr"/>
          <a:lstStyle/>
          <a:p>
            <a:pPr algn="ctr">
              <a:lnSpc>
                <a:spcPts val="4079"/>
              </a:lnSpc>
            </a:pPr>
            <a:endParaRPr/>
          </a:p>
        </p:txBody>
      </p:sp>
      <p:sp>
        <p:nvSpPr>
          <p:cNvPr id="2" name="Google Shape;2426;p39">
            <a:extLst>
              <a:ext uri="{FF2B5EF4-FFF2-40B4-BE49-F238E27FC236}">
                <a16:creationId xmlns:a16="http://schemas.microsoft.com/office/drawing/2014/main" id="{8CD00E1C-2ACB-DF09-D6D1-73CA0F85CC24}"/>
              </a:ext>
            </a:extLst>
          </p:cNvPr>
          <p:cNvSpPr txBox="1">
            <a:spLocks noGrp="1"/>
          </p:cNvSpPr>
          <p:nvPr/>
        </p:nvSpPr>
        <p:spPr>
          <a:xfrm>
            <a:off x="4589100" y="952500"/>
            <a:ext cx="91098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1. Đặt vấn đề</a:t>
            </a:r>
            <a:endParaRPr sz="7200">
              <a:solidFill>
                <a:srgbClr val="0F4662"/>
              </a:solidFill>
              <a:latin typeface="Times New Roman" panose="02020603050405020304" pitchFamily="18" charset="0"/>
              <a:cs typeface="Times New Roman" panose="02020603050405020304" pitchFamily="18" charset="0"/>
            </a:endParaRPr>
          </a:p>
        </p:txBody>
      </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6">
            <a:extLst>
              <a:ext uri="{FF2B5EF4-FFF2-40B4-BE49-F238E27FC236}">
                <a16:creationId xmlns:a16="http://schemas.microsoft.com/office/drawing/2014/main" id="{99B5BB42-1DB9-5F27-E125-8EAD29A86422}"/>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
        <p:nvSpPr>
          <p:cNvPr id="8" name="Rectangle: Rounded Corners 7">
            <a:extLst>
              <a:ext uri="{FF2B5EF4-FFF2-40B4-BE49-F238E27FC236}">
                <a16:creationId xmlns:a16="http://schemas.microsoft.com/office/drawing/2014/main" id="{0735F348-DD05-8A54-DD32-4C4A1B959E5F}"/>
              </a:ext>
            </a:extLst>
          </p:cNvPr>
          <p:cNvSpPr/>
          <p:nvPr/>
        </p:nvSpPr>
        <p:spPr>
          <a:xfrm>
            <a:off x="6705600" y="2705100"/>
            <a:ext cx="7848598"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800" dirty="0">
                <a:solidFill>
                  <a:srgbClr val="0F4662"/>
                </a:solidFill>
                <a:latin typeface="Times New Roman" panose="02020603050405020304" pitchFamily="18" charset="0"/>
                <a:cs typeface="Times New Roman" panose="02020603050405020304" pitchFamily="18" charset="0"/>
              </a:rPr>
              <a:t>Tầm quan trọng </a:t>
            </a:r>
            <a:r>
              <a:rPr lang="vi-VN" sz="2800">
                <a:solidFill>
                  <a:srgbClr val="0F4662"/>
                </a:solidFill>
                <a:latin typeface="Times New Roman" panose="02020603050405020304" pitchFamily="18" charset="0"/>
                <a:cs typeface="Times New Roman" panose="02020603050405020304" pitchFamily="18" charset="0"/>
              </a:rPr>
              <a:t>của đề tài</a:t>
            </a:r>
            <a:endParaRPr lang="en-US" sz="2800" dirty="0">
              <a:solidFill>
                <a:srgbClr val="0F4662"/>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A8806CD7-0DA1-214A-B4F6-C84531D73F34}"/>
              </a:ext>
            </a:extLst>
          </p:cNvPr>
          <p:cNvSpPr/>
          <p:nvPr/>
        </p:nvSpPr>
        <p:spPr>
          <a:xfrm>
            <a:off x="6705600" y="4610100"/>
            <a:ext cx="7848598"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800" dirty="0">
                <a:solidFill>
                  <a:srgbClr val="0F4662"/>
                </a:solidFill>
                <a:latin typeface="Times New Roman" panose="02020603050405020304" pitchFamily="18" charset="0"/>
                <a:cs typeface="Times New Roman" panose="02020603050405020304" pitchFamily="18" charset="0"/>
              </a:rPr>
              <a:t>Lý do </a:t>
            </a:r>
            <a:r>
              <a:rPr lang="vi-VN" sz="2800">
                <a:solidFill>
                  <a:srgbClr val="0F4662"/>
                </a:solidFill>
                <a:latin typeface="Times New Roman" panose="02020603050405020304" pitchFamily="18" charset="0"/>
                <a:cs typeface="Times New Roman" panose="02020603050405020304" pitchFamily="18" charset="0"/>
              </a:rPr>
              <a:t>chọn đề tài</a:t>
            </a:r>
            <a:endParaRPr lang="en-US" sz="2800" dirty="0">
              <a:solidFill>
                <a:srgbClr val="0F4662"/>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0FF5E0F-FE7A-06AE-1371-64B735CC75EB}"/>
              </a:ext>
            </a:extLst>
          </p:cNvPr>
          <p:cNvSpPr/>
          <p:nvPr/>
        </p:nvSpPr>
        <p:spPr>
          <a:xfrm>
            <a:off x="6705600" y="6441877"/>
            <a:ext cx="7848598"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800" dirty="0">
                <a:solidFill>
                  <a:srgbClr val="0F4662"/>
                </a:solidFill>
                <a:latin typeface="Times New Roman" panose="02020603050405020304" pitchFamily="18" charset="0"/>
                <a:cs typeface="Times New Roman" panose="02020603050405020304" pitchFamily="18" charset="0"/>
              </a:rPr>
              <a:t>Ứng dụng rộng rãi </a:t>
            </a:r>
            <a:r>
              <a:rPr lang="vi-VN" sz="2800">
                <a:solidFill>
                  <a:srgbClr val="0F4662"/>
                </a:solidFill>
                <a:latin typeface="Times New Roman" panose="02020603050405020304" pitchFamily="18" charset="0"/>
                <a:cs typeface="Times New Roman" panose="02020603050405020304" pitchFamily="18" charset="0"/>
              </a:rPr>
              <a:t>của đề tài</a:t>
            </a:r>
            <a:endParaRPr lang="en-US" sz="2800" dirty="0">
              <a:solidFill>
                <a:srgbClr val="0F4662"/>
              </a:solidFill>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231AD099-CC87-2C08-1BB3-17AEF7B52B97}"/>
              </a:ext>
            </a:extLst>
          </p:cNvPr>
          <p:cNvSpPr/>
          <p:nvPr/>
        </p:nvSpPr>
        <p:spPr>
          <a:xfrm>
            <a:off x="4802981" y="2699122"/>
            <a:ext cx="1295400" cy="1219200"/>
          </a:xfrm>
          <a:prstGeom prst="ellipse">
            <a:avLst/>
          </a:prstGeom>
          <a:solidFill>
            <a:schemeClr val="bg1"/>
          </a:solidFill>
          <a:ln>
            <a:solidFill>
              <a:srgbClr val="0F46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dirty="0">
                <a:solidFill>
                  <a:srgbClr val="0F4662"/>
                </a:solidFill>
                <a:latin typeface="+mj-lt"/>
              </a:rPr>
              <a:t>01</a:t>
            </a:r>
            <a:endParaRPr lang="en-US" sz="3200" b="1" dirty="0">
              <a:solidFill>
                <a:srgbClr val="0F4662"/>
              </a:solidFill>
              <a:latin typeface="+mj-lt"/>
            </a:endParaRPr>
          </a:p>
        </p:txBody>
      </p:sp>
      <p:sp>
        <p:nvSpPr>
          <p:cNvPr id="4" name="Oval 3">
            <a:extLst>
              <a:ext uri="{FF2B5EF4-FFF2-40B4-BE49-F238E27FC236}">
                <a16:creationId xmlns:a16="http://schemas.microsoft.com/office/drawing/2014/main" id="{274A358A-B811-8985-7AE4-07873B853D87}"/>
              </a:ext>
            </a:extLst>
          </p:cNvPr>
          <p:cNvSpPr/>
          <p:nvPr/>
        </p:nvSpPr>
        <p:spPr>
          <a:xfrm>
            <a:off x="4800600" y="4527923"/>
            <a:ext cx="1295400" cy="1219200"/>
          </a:xfrm>
          <a:prstGeom prst="ellipse">
            <a:avLst/>
          </a:prstGeom>
          <a:solidFill>
            <a:schemeClr val="bg1"/>
          </a:solidFill>
          <a:ln>
            <a:solidFill>
              <a:srgbClr val="0F46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dirty="0">
                <a:solidFill>
                  <a:srgbClr val="0F4662"/>
                </a:solidFill>
                <a:latin typeface="+mj-lt"/>
              </a:rPr>
              <a:t>02</a:t>
            </a:r>
            <a:endParaRPr lang="en-US" sz="3200" b="1" dirty="0">
              <a:solidFill>
                <a:srgbClr val="0F4662"/>
              </a:solidFill>
              <a:latin typeface="+mj-lt"/>
            </a:endParaRPr>
          </a:p>
        </p:txBody>
      </p:sp>
      <p:sp>
        <p:nvSpPr>
          <p:cNvPr id="6" name="Oval 5">
            <a:extLst>
              <a:ext uri="{FF2B5EF4-FFF2-40B4-BE49-F238E27FC236}">
                <a16:creationId xmlns:a16="http://schemas.microsoft.com/office/drawing/2014/main" id="{2F9229DE-2DB6-BE80-47B0-FD6FB8758684}"/>
              </a:ext>
            </a:extLst>
          </p:cNvPr>
          <p:cNvSpPr/>
          <p:nvPr/>
        </p:nvSpPr>
        <p:spPr>
          <a:xfrm>
            <a:off x="4800600" y="6303894"/>
            <a:ext cx="1295400" cy="1219200"/>
          </a:xfrm>
          <a:prstGeom prst="ellipse">
            <a:avLst/>
          </a:prstGeom>
          <a:solidFill>
            <a:schemeClr val="bg1"/>
          </a:solidFill>
          <a:ln>
            <a:solidFill>
              <a:srgbClr val="0F46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dirty="0">
                <a:solidFill>
                  <a:srgbClr val="0F4662"/>
                </a:solidFill>
                <a:latin typeface="+mj-lt"/>
              </a:rPr>
              <a:t>03</a:t>
            </a:r>
          </a:p>
        </p:txBody>
      </p:sp>
    </p:spTree>
    <p:extLst>
      <p:ext uri="{BB962C8B-B14F-4D97-AF65-F5344CB8AC3E}">
        <p14:creationId xmlns:p14="http://schemas.microsoft.com/office/powerpoint/2010/main" val="424936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3" grpId="0" animBg="1"/>
      <p:bldP spid="4"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C4F30B2-29B9-A18E-4317-BB35411331D2}"/>
              </a:ext>
            </a:extLst>
          </p:cNvPr>
          <p:cNvGrpSpPr/>
          <p:nvPr/>
        </p:nvGrpSpPr>
        <p:grpSpPr>
          <a:xfrm>
            <a:off x="-1900725" y="-609600"/>
            <a:ext cx="7467600" cy="12115800"/>
            <a:chOff x="0" y="0"/>
            <a:chExt cx="1418473" cy="1692619"/>
          </a:xfrm>
        </p:grpSpPr>
        <p:sp>
          <p:nvSpPr>
            <p:cNvPr id="19" name="Freeform 3">
              <a:extLst>
                <a:ext uri="{FF2B5EF4-FFF2-40B4-BE49-F238E27FC236}">
                  <a16:creationId xmlns:a16="http://schemas.microsoft.com/office/drawing/2014/main" id="{230ED2C0-7C23-3D1A-18E2-7121DFF0556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20" name="TextBox 19">
              <a:extLst>
                <a:ext uri="{FF2B5EF4-FFF2-40B4-BE49-F238E27FC236}">
                  <a16:creationId xmlns:a16="http://schemas.microsoft.com/office/drawing/2014/main" id="{0698FF51-95C2-CAD9-50ED-283D15272B46}"/>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 name="Google Shape;2426;p39">
            <a:extLst>
              <a:ext uri="{FF2B5EF4-FFF2-40B4-BE49-F238E27FC236}">
                <a16:creationId xmlns:a16="http://schemas.microsoft.com/office/drawing/2014/main" id="{8CD00E1C-2ACB-DF09-D6D1-73CA0F85CC24}"/>
              </a:ext>
            </a:extLst>
          </p:cNvPr>
          <p:cNvSpPr txBox="1">
            <a:spLocks noGrp="1"/>
          </p:cNvSpPr>
          <p:nvPr/>
        </p:nvSpPr>
        <p:spPr>
          <a:xfrm>
            <a:off x="4589100" y="952500"/>
            <a:ext cx="91098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1. Đặt vấn đề</a:t>
            </a:r>
            <a:endParaRPr sz="7200">
              <a:solidFill>
                <a:srgbClr val="0F4662"/>
              </a:solidFill>
              <a:latin typeface="Times New Roman" panose="02020603050405020304" pitchFamily="18" charset="0"/>
              <a:cs typeface="Times New Roman" panose="02020603050405020304" pitchFamily="18" charset="0"/>
            </a:endParaRPr>
          </a:p>
        </p:txBody>
      </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TextBox 23">
            <a:extLst>
              <a:ext uri="{FF2B5EF4-FFF2-40B4-BE49-F238E27FC236}">
                <a16:creationId xmlns:a16="http://schemas.microsoft.com/office/drawing/2014/main" id="{C121B1B2-FF1F-7F2D-042F-9EFE61257EAE}"/>
              </a:ext>
            </a:extLst>
          </p:cNvPr>
          <p:cNvSpPr txBox="1"/>
          <p:nvPr/>
        </p:nvSpPr>
        <p:spPr>
          <a:xfrm>
            <a:off x="8936045" y="1924032"/>
            <a:ext cx="7924800" cy="1323439"/>
          </a:xfrm>
          <a:prstGeom prst="rect">
            <a:avLst/>
          </a:prstGeom>
          <a:noFill/>
        </p:spPr>
        <p:txBody>
          <a:bodyPr wrap="square" rtlCol="0">
            <a:spAutoFit/>
          </a:bodyPr>
          <a:lstStyle/>
          <a:p>
            <a:pPr algn="ctr"/>
            <a:r>
              <a:rPr lang="vi-VN" sz="4000" b="1">
                <a:solidFill>
                  <a:srgbClr val="0F4662"/>
                </a:solidFill>
                <a:latin typeface="+mj-lt"/>
              </a:rPr>
              <a:t>Điều khiển bóng trên mặt phẳng:</a:t>
            </a:r>
          </a:p>
          <a:p>
            <a:endParaRPr lang="en-US" sz="4000"/>
          </a:p>
        </p:txBody>
      </p:sp>
      <p:sp>
        <p:nvSpPr>
          <p:cNvPr id="5" name="Freeform 6">
            <a:extLst>
              <a:ext uri="{FF2B5EF4-FFF2-40B4-BE49-F238E27FC236}">
                <a16:creationId xmlns:a16="http://schemas.microsoft.com/office/drawing/2014/main" id="{99B5BB42-1DB9-5F27-E125-8EAD29A86422}"/>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5"/>
            <a:stretch>
              <a:fillRect/>
            </a:stretch>
          </a:blipFill>
        </p:spPr>
        <p:txBody>
          <a:bodyPr/>
          <a:lstStyle/>
          <a:p>
            <a:endParaRPr lang="en-US"/>
          </a:p>
        </p:txBody>
      </p:sp>
      <p:sp>
        <p:nvSpPr>
          <p:cNvPr id="8" name="Rectangle: Rounded Corners 7">
            <a:extLst>
              <a:ext uri="{FF2B5EF4-FFF2-40B4-BE49-F238E27FC236}">
                <a16:creationId xmlns:a16="http://schemas.microsoft.com/office/drawing/2014/main" id="{0735F348-DD05-8A54-DD32-4C4A1B959E5F}"/>
              </a:ext>
            </a:extLst>
          </p:cNvPr>
          <p:cNvSpPr/>
          <p:nvPr/>
        </p:nvSpPr>
        <p:spPr>
          <a:xfrm>
            <a:off x="9755983" y="3153065"/>
            <a:ext cx="6019798"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800">
                <a:solidFill>
                  <a:srgbClr val="0F4662"/>
                </a:solidFill>
                <a:latin typeface="+mj-lt"/>
              </a:rPr>
              <a:t>V</a:t>
            </a:r>
            <a:r>
              <a:rPr lang="en-US" sz="2800">
                <a:solidFill>
                  <a:srgbClr val="0F4662"/>
                </a:solidFill>
                <a:latin typeface="+mj-lt"/>
              </a:rPr>
              <a:t>í dụ điển hình của hệ thống phi tuyến, nhiều đầu vào – đầu ra.</a:t>
            </a:r>
            <a:endParaRPr lang="en-US" sz="2800">
              <a:solidFill>
                <a:srgbClr val="0F4662"/>
              </a:solidFill>
              <a:latin typeface="+mj-lt"/>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A8806CD7-0DA1-214A-B4F6-C84531D73F34}"/>
              </a:ext>
            </a:extLst>
          </p:cNvPr>
          <p:cNvSpPr/>
          <p:nvPr/>
        </p:nvSpPr>
        <p:spPr>
          <a:xfrm>
            <a:off x="9755983" y="4810509"/>
            <a:ext cx="6019798"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a:solidFill>
                  <a:srgbClr val="0F4662"/>
                </a:solidFill>
                <a:latin typeface="Times New Roman" panose="02020603050405020304" pitchFamily="18" charset="0"/>
                <a:cs typeface="Times New Roman" panose="02020603050405020304" pitchFamily="18" charset="0"/>
              </a:rPr>
              <a:t>Đòi hỏi thiết kế bộ điều khiển chính xác, phản hồi nhanh và ổn định.</a:t>
            </a:r>
          </a:p>
        </p:txBody>
      </p:sp>
      <p:sp>
        <p:nvSpPr>
          <p:cNvPr id="12" name="Rectangle: Rounded Corners 11">
            <a:extLst>
              <a:ext uri="{FF2B5EF4-FFF2-40B4-BE49-F238E27FC236}">
                <a16:creationId xmlns:a16="http://schemas.microsoft.com/office/drawing/2014/main" id="{D0FF5E0F-FE7A-06AE-1371-64B735CC75EB}"/>
              </a:ext>
            </a:extLst>
          </p:cNvPr>
          <p:cNvSpPr/>
          <p:nvPr/>
        </p:nvSpPr>
        <p:spPr>
          <a:xfrm>
            <a:off x="9755983" y="6467953"/>
            <a:ext cx="6019798"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800">
                <a:solidFill>
                  <a:srgbClr val="0F4662"/>
                </a:solidFill>
                <a:latin typeface="Times New Roman" panose="02020603050405020304" pitchFamily="18" charset="0"/>
                <a:cs typeface="Times New Roman" panose="02020603050405020304" pitchFamily="18" charset="0"/>
              </a:rPr>
              <a:t>Góp phần hiểu sâu hơn về điều khiển các hệ vật lý phức tạp.</a:t>
            </a:r>
            <a:endParaRPr lang="en-US" sz="2800">
              <a:solidFill>
                <a:srgbClr val="0F4662"/>
              </a:solidFill>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40BE34EE-9279-3E34-E30D-99E68982A272}"/>
              </a:ext>
            </a:extLst>
          </p:cNvPr>
          <p:cNvSpPr/>
          <p:nvPr/>
        </p:nvSpPr>
        <p:spPr>
          <a:xfrm>
            <a:off x="9755983" y="8125398"/>
            <a:ext cx="6019798"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800">
                <a:solidFill>
                  <a:srgbClr val="0F4662"/>
                </a:solidFill>
                <a:latin typeface="Times New Roman" panose="02020603050405020304" pitchFamily="18" charset="0"/>
                <a:cs typeface="Times New Roman" panose="02020603050405020304" pitchFamily="18" charset="0"/>
              </a:rPr>
              <a:t>Là nền tảng phát triển robot thông minh, tương tác linh hoạt trong thực tế.</a:t>
            </a:r>
            <a:endParaRPr lang="en-US" sz="2800">
              <a:solidFill>
                <a:srgbClr val="0F4662"/>
              </a:solidFill>
              <a:latin typeface="Times New Roman" panose="02020603050405020304" pitchFamily="18" charset="0"/>
              <a:cs typeface="Times New Roman" panose="02020603050405020304" pitchFamily="18" charset="0"/>
            </a:endParaRPr>
          </a:p>
        </p:txBody>
      </p:sp>
      <p:pic>
        <p:nvPicPr>
          <p:cNvPr id="3" name="Picture 2" descr="The general structure of ball balancing system | Download Scientific Diagram">
            <a:extLst>
              <a:ext uri="{FF2B5EF4-FFF2-40B4-BE49-F238E27FC236}">
                <a16:creationId xmlns:a16="http://schemas.microsoft.com/office/drawing/2014/main" id="{8D5FB9DC-0B8A-094D-FC5B-8659F4FA49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7155" y="3047741"/>
            <a:ext cx="7400284" cy="50776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435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6">
            <a:extLst>
              <a:ext uri="{FF2B5EF4-FFF2-40B4-BE49-F238E27FC236}">
                <a16:creationId xmlns:a16="http://schemas.microsoft.com/office/drawing/2014/main" id="{FAE19D25-3B57-7828-1F76-51DFC4105D9F}"/>
              </a:ext>
            </a:extLst>
          </p:cNvPr>
          <p:cNvGrpSpPr/>
          <p:nvPr/>
        </p:nvGrpSpPr>
        <p:grpSpPr>
          <a:xfrm>
            <a:off x="12420600" y="-723900"/>
            <a:ext cx="7154250" cy="12115800"/>
            <a:chOff x="0" y="0"/>
            <a:chExt cx="1418473" cy="1692619"/>
          </a:xfrm>
          <a:solidFill>
            <a:schemeClr val="accent1">
              <a:lumMod val="20000"/>
              <a:lumOff val="80000"/>
            </a:schemeClr>
          </a:solidFill>
        </p:grpSpPr>
        <p:sp>
          <p:nvSpPr>
            <p:cNvPr id="16" name="Freeform 7">
              <a:extLst>
                <a:ext uri="{FF2B5EF4-FFF2-40B4-BE49-F238E27FC236}">
                  <a16:creationId xmlns:a16="http://schemas.microsoft.com/office/drawing/2014/main" id="{3BA2C42F-4E22-3868-1B71-5A30F72A1EF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grpFill/>
          </p:spPr>
          <p:txBody>
            <a:bodyPr/>
            <a:lstStyle/>
            <a:p>
              <a:endParaRPr lang="en-US"/>
            </a:p>
          </p:txBody>
        </p:sp>
        <p:sp>
          <p:nvSpPr>
            <p:cNvPr id="17" name="TextBox 8">
              <a:extLst>
                <a:ext uri="{FF2B5EF4-FFF2-40B4-BE49-F238E27FC236}">
                  <a16:creationId xmlns:a16="http://schemas.microsoft.com/office/drawing/2014/main" id="{020D10DD-B93B-3BFC-B9F5-4A6B76A5BC75}"/>
                </a:ext>
              </a:extLst>
            </p:cNvPr>
            <p:cNvSpPr txBox="1"/>
            <p:nvPr/>
          </p:nvSpPr>
          <p:spPr>
            <a:xfrm>
              <a:off x="0" y="-123825"/>
              <a:ext cx="1418473" cy="1816444"/>
            </a:xfrm>
            <a:prstGeom prst="rect">
              <a:avLst/>
            </a:prstGeom>
            <a:grpFill/>
          </p:spPr>
          <p:txBody>
            <a:bodyPr lIns="50800" tIns="50800" rIns="50800" bIns="50800" rtlCol="0" anchor="ctr"/>
            <a:lstStyle/>
            <a:p>
              <a:pPr algn="ctr">
                <a:lnSpc>
                  <a:spcPts val="4079"/>
                </a:lnSpc>
              </a:pPr>
              <a:endParaRPr/>
            </a:p>
          </p:txBody>
        </p:sp>
      </p:grpSp>
      <p:sp>
        <p:nvSpPr>
          <p:cNvPr id="2" name="Google Shape;2426;p39">
            <a:extLst>
              <a:ext uri="{FF2B5EF4-FFF2-40B4-BE49-F238E27FC236}">
                <a16:creationId xmlns:a16="http://schemas.microsoft.com/office/drawing/2014/main" id="{8CD00E1C-2ACB-DF09-D6D1-73CA0F85CC24}"/>
              </a:ext>
            </a:extLst>
          </p:cNvPr>
          <p:cNvSpPr txBox="1">
            <a:spLocks noGrp="1"/>
          </p:cNvSpPr>
          <p:nvPr/>
        </p:nvSpPr>
        <p:spPr>
          <a:xfrm>
            <a:off x="851025" y="524354"/>
            <a:ext cx="91098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1. Đặt vấn đề</a:t>
            </a:r>
            <a:endParaRPr sz="7200">
              <a:solidFill>
                <a:srgbClr val="0F4662"/>
              </a:solidFill>
              <a:latin typeface="Times New Roman" panose="02020603050405020304" pitchFamily="18" charset="0"/>
              <a:cs typeface="Times New Roman" panose="02020603050405020304" pitchFamily="18" charset="0"/>
            </a:endParaRPr>
          </a:p>
        </p:txBody>
      </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072" name="TextBox 3071">
            <a:extLst>
              <a:ext uri="{FF2B5EF4-FFF2-40B4-BE49-F238E27FC236}">
                <a16:creationId xmlns:a16="http://schemas.microsoft.com/office/drawing/2014/main" id="{9C549F2D-F89D-4AD0-A824-75C20E07368A}"/>
              </a:ext>
            </a:extLst>
          </p:cNvPr>
          <p:cNvSpPr txBox="1"/>
          <p:nvPr/>
        </p:nvSpPr>
        <p:spPr>
          <a:xfrm>
            <a:off x="1545208" y="1791825"/>
            <a:ext cx="7924800" cy="707886"/>
          </a:xfrm>
          <a:prstGeom prst="rect">
            <a:avLst/>
          </a:prstGeom>
          <a:noFill/>
        </p:spPr>
        <p:txBody>
          <a:bodyPr wrap="square" rtlCol="0">
            <a:spAutoFit/>
          </a:bodyPr>
          <a:lstStyle/>
          <a:p>
            <a:pPr algn="ctr"/>
            <a:r>
              <a:rPr lang="vi-VN" sz="4000" b="1">
                <a:solidFill>
                  <a:srgbClr val="0F4662"/>
                </a:solidFill>
                <a:latin typeface="+mj-lt"/>
              </a:rPr>
              <a:t>Stewart Platform 6 DOF</a:t>
            </a:r>
            <a:endParaRPr lang="en-US" sz="4000"/>
          </a:p>
        </p:txBody>
      </p:sp>
      <p:sp>
        <p:nvSpPr>
          <p:cNvPr id="5" name="Freeform 6">
            <a:extLst>
              <a:ext uri="{FF2B5EF4-FFF2-40B4-BE49-F238E27FC236}">
                <a16:creationId xmlns:a16="http://schemas.microsoft.com/office/drawing/2014/main" id="{13BEE4AC-0FF2-8437-23E3-3856910E1466}"/>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
        <p:nvSpPr>
          <p:cNvPr id="3" name="Rectangle: Rounded Corners 2">
            <a:extLst>
              <a:ext uri="{FF2B5EF4-FFF2-40B4-BE49-F238E27FC236}">
                <a16:creationId xmlns:a16="http://schemas.microsoft.com/office/drawing/2014/main" id="{143E03FA-B689-805E-DFEA-4D58DA86D49E}"/>
              </a:ext>
            </a:extLst>
          </p:cNvPr>
          <p:cNvSpPr/>
          <p:nvPr/>
        </p:nvSpPr>
        <p:spPr>
          <a:xfrm>
            <a:off x="533400" y="2800256"/>
            <a:ext cx="8936608"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F4662"/>
                </a:solidFill>
                <a:latin typeface="Times New Roman" panose="02020603050405020304" pitchFamily="18" charset="0"/>
                <a:cs typeface="Times New Roman" panose="02020603050405020304" pitchFamily="18" charset="0"/>
              </a:rPr>
              <a:t>Mô hình cơ cấu Stewart 6 bậc tự do là hệ thống điều khiển phi tuyến phức tạp, phù hợp để nghiên cứu chuyên sâu về lý thuyết điều khiển.</a:t>
            </a:r>
            <a:endParaRPr lang="en-US" sz="2400">
              <a:solidFill>
                <a:srgbClr val="0F4662"/>
              </a:solidFill>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A49EF21C-6BF9-F163-EA51-5760DF64D5B6}"/>
              </a:ext>
            </a:extLst>
          </p:cNvPr>
          <p:cNvSpPr/>
          <p:nvPr/>
        </p:nvSpPr>
        <p:spPr>
          <a:xfrm>
            <a:off x="533400" y="4457700"/>
            <a:ext cx="8936608"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solidFill>
                  <a:srgbClr val="0F4662"/>
                </a:solidFill>
                <a:latin typeface="Times New Roman" panose="02020603050405020304" pitchFamily="18" charset="0"/>
                <a:cs typeface="Times New Roman" panose="02020603050405020304" pitchFamily="18" charset="0"/>
              </a:rPr>
              <a:t>Thiết bị, phần mềm và kiến thức hiện có cho phép triển khai mô hình từ mô phỏng đến thực nghiệm hiệu quả</a:t>
            </a:r>
          </a:p>
        </p:txBody>
      </p:sp>
      <p:sp>
        <p:nvSpPr>
          <p:cNvPr id="6" name="Rectangle: Rounded Corners 5">
            <a:extLst>
              <a:ext uri="{FF2B5EF4-FFF2-40B4-BE49-F238E27FC236}">
                <a16:creationId xmlns:a16="http://schemas.microsoft.com/office/drawing/2014/main" id="{5EFDAE2A-A583-A4A1-D59C-A281AE03DA11}"/>
              </a:ext>
            </a:extLst>
          </p:cNvPr>
          <p:cNvSpPr/>
          <p:nvPr/>
        </p:nvSpPr>
        <p:spPr>
          <a:xfrm>
            <a:off x="533400" y="6115144"/>
            <a:ext cx="8936608"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F4662"/>
                </a:solidFill>
                <a:latin typeface="Times New Roman" panose="02020603050405020304" pitchFamily="18" charset="0"/>
                <a:cs typeface="Times New Roman" panose="02020603050405020304" pitchFamily="18" charset="0"/>
              </a:rPr>
              <a:t>Yêu cầu kết hợp nhiều mảng kiến thức như mô hình hóa, điều khiển, xử lý tín hiệu thời gian thực, phần cứng – phần mềm.</a:t>
            </a:r>
            <a:endParaRPr lang="en-US" sz="2400">
              <a:solidFill>
                <a:srgbClr val="0F4662"/>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9A006104-BAD2-0476-1612-79DCB4F27096}"/>
              </a:ext>
            </a:extLst>
          </p:cNvPr>
          <p:cNvSpPr/>
          <p:nvPr/>
        </p:nvSpPr>
        <p:spPr>
          <a:xfrm>
            <a:off x="533400" y="7772589"/>
            <a:ext cx="9067800"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F4662"/>
                </a:solidFill>
                <a:latin typeface="Times New Roman" panose="02020603050405020304" pitchFamily="18" charset="0"/>
                <a:cs typeface="Times New Roman" panose="02020603050405020304" pitchFamily="18" charset="0"/>
              </a:rPr>
              <a:t>G</a:t>
            </a:r>
            <a:r>
              <a:rPr lang="en-US" sz="2400">
                <a:solidFill>
                  <a:srgbClr val="0F4662"/>
                </a:solidFill>
                <a:latin typeface="Times New Roman" panose="02020603050405020304" pitchFamily="18" charset="0"/>
                <a:cs typeface="Times New Roman" panose="02020603050405020304" pitchFamily="18" charset="0"/>
              </a:rPr>
              <a:t>iúp làm chủ hệ điều khiển phi tuyến và rèn luyện kỹ năng tích hợp toàn </a:t>
            </a:r>
            <a:r>
              <a:rPr lang="vi-VN" sz="2400">
                <a:solidFill>
                  <a:srgbClr val="0F4662"/>
                </a:solidFill>
                <a:latin typeface="Times New Roman" panose="02020603050405020304" pitchFamily="18" charset="0"/>
                <a:cs typeface="Times New Roman" panose="02020603050405020304" pitchFamily="18" charset="0"/>
              </a:rPr>
              <a:t>diện.</a:t>
            </a:r>
            <a:endParaRPr lang="en-US" sz="2400">
              <a:solidFill>
                <a:srgbClr val="0F4662"/>
              </a:solidFill>
              <a:latin typeface="Times New Roman" panose="02020603050405020304" pitchFamily="18" charset="0"/>
              <a:cs typeface="Times New Roman" panose="02020603050405020304" pitchFamily="18" charset="0"/>
            </a:endParaRPr>
          </a:p>
        </p:txBody>
      </p:sp>
      <p:pic>
        <p:nvPicPr>
          <p:cNvPr id="2050" name="Picture 2" descr="Stewart Platform” 6-DOF Motion Platform Calculations | Utku Olcar">
            <a:extLst>
              <a:ext uri="{FF2B5EF4-FFF2-40B4-BE49-F238E27FC236}">
                <a16:creationId xmlns:a16="http://schemas.microsoft.com/office/drawing/2014/main" id="{E27474F3-A0B8-34DB-2275-E5188E5C21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3600" y="3289500"/>
            <a:ext cx="7675810" cy="43116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62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86F396F-ADEA-D5C4-C48A-0FEC5BEDEEEB}"/>
              </a:ext>
            </a:extLst>
          </p:cNvPr>
          <p:cNvGrpSpPr/>
          <p:nvPr/>
        </p:nvGrpSpPr>
        <p:grpSpPr>
          <a:xfrm>
            <a:off x="-1295400" y="-1638300"/>
            <a:ext cx="7467600" cy="12115800"/>
            <a:chOff x="0" y="0"/>
            <a:chExt cx="1418473" cy="1692619"/>
          </a:xfrm>
        </p:grpSpPr>
        <p:sp>
          <p:nvSpPr>
            <p:cNvPr id="15" name="Freeform 3">
              <a:extLst>
                <a:ext uri="{FF2B5EF4-FFF2-40B4-BE49-F238E27FC236}">
                  <a16:creationId xmlns:a16="http://schemas.microsoft.com/office/drawing/2014/main" id="{905E34B9-75A1-4B63-4C4E-A284F524BAF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16" name="TextBox 15">
              <a:extLst>
                <a:ext uri="{FF2B5EF4-FFF2-40B4-BE49-F238E27FC236}">
                  <a16:creationId xmlns:a16="http://schemas.microsoft.com/office/drawing/2014/main" id="{E5029DDE-6462-45E5-6833-E755FF4F1C5F}"/>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 name="Google Shape;2426;p39">
            <a:extLst>
              <a:ext uri="{FF2B5EF4-FFF2-40B4-BE49-F238E27FC236}">
                <a16:creationId xmlns:a16="http://schemas.microsoft.com/office/drawing/2014/main" id="{8CD00E1C-2ACB-DF09-D6D1-73CA0F85CC24}"/>
              </a:ext>
            </a:extLst>
          </p:cNvPr>
          <p:cNvSpPr txBox="1">
            <a:spLocks noGrp="1"/>
          </p:cNvSpPr>
          <p:nvPr/>
        </p:nvSpPr>
        <p:spPr>
          <a:xfrm>
            <a:off x="7620000" y="917043"/>
            <a:ext cx="91098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1. Đặt vấn đề</a:t>
            </a:r>
            <a:endParaRPr sz="7200">
              <a:solidFill>
                <a:srgbClr val="0F4662"/>
              </a:solidFill>
              <a:latin typeface="Times New Roman" panose="02020603050405020304" pitchFamily="18" charset="0"/>
              <a:cs typeface="Times New Roman" panose="02020603050405020304" pitchFamily="18" charset="0"/>
            </a:endParaRPr>
          </a:p>
        </p:txBody>
      </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4">
            <a:extLst>
              <a:ext uri="{FF2B5EF4-FFF2-40B4-BE49-F238E27FC236}">
                <a16:creationId xmlns:a16="http://schemas.microsoft.com/office/drawing/2014/main" id="{D1097A07-989B-0A3D-D747-FF0E0861D17F}"/>
              </a:ext>
            </a:extLst>
          </p:cNvPr>
          <p:cNvSpPr txBox="1"/>
          <p:nvPr/>
        </p:nvSpPr>
        <p:spPr>
          <a:xfrm>
            <a:off x="8953499" y="2177906"/>
            <a:ext cx="7924800" cy="707886"/>
          </a:xfrm>
          <a:prstGeom prst="rect">
            <a:avLst/>
          </a:prstGeom>
          <a:noFill/>
        </p:spPr>
        <p:txBody>
          <a:bodyPr wrap="square" rtlCol="0">
            <a:spAutoFit/>
          </a:bodyPr>
          <a:lstStyle/>
          <a:p>
            <a:pPr algn="ctr"/>
            <a:r>
              <a:rPr lang="vi-VN" sz="4000" b="1">
                <a:solidFill>
                  <a:srgbClr val="0F4662"/>
                </a:solidFill>
                <a:latin typeface="+mj-lt"/>
              </a:rPr>
              <a:t>Ứng dụng rộng rãi</a:t>
            </a:r>
            <a:endParaRPr lang="en-US" sz="4000"/>
          </a:p>
        </p:txBody>
      </p:sp>
      <p:sp>
        <p:nvSpPr>
          <p:cNvPr id="4" name="Freeform 6">
            <a:extLst>
              <a:ext uri="{FF2B5EF4-FFF2-40B4-BE49-F238E27FC236}">
                <a16:creationId xmlns:a16="http://schemas.microsoft.com/office/drawing/2014/main" id="{8621187D-7143-EF68-C663-178B72983B48}"/>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
        <p:nvSpPr>
          <p:cNvPr id="3" name="Rectangle: Rounded Corners 2">
            <a:extLst>
              <a:ext uri="{FF2B5EF4-FFF2-40B4-BE49-F238E27FC236}">
                <a16:creationId xmlns:a16="http://schemas.microsoft.com/office/drawing/2014/main" id="{8885E49F-A4D3-11BD-0BCA-34A4BCEF58B4}"/>
              </a:ext>
            </a:extLst>
          </p:cNvPr>
          <p:cNvSpPr/>
          <p:nvPr/>
        </p:nvSpPr>
        <p:spPr>
          <a:xfrm>
            <a:off x="8686800" y="3486056"/>
            <a:ext cx="8572500"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800" b="1">
                <a:solidFill>
                  <a:srgbClr val="0F4662"/>
                </a:solidFill>
                <a:latin typeface="Times New Roman" panose="02020603050405020304" pitchFamily="18" charset="0"/>
                <a:cs typeface="Times New Roman" panose="02020603050405020304" pitchFamily="18" charset="0"/>
              </a:rPr>
              <a:t>Robot định hướng chính xác</a:t>
            </a:r>
            <a:r>
              <a:rPr lang="vi-VN" sz="2800">
                <a:solidFill>
                  <a:srgbClr val="0F4662"/>
                </a:solidFill>
                <a:latin typeface="Times New Roman" panose="02020603050405020304" pitchFamily="18" charset="0"/>
                <a:cs typeface="Times New Roman" panose="02020603050405020304" pitchFamily="18" charset="0"/>
              </a:rPr>
              <a:t> trong các hệ thống sản xuất hoặc vận chuyển tự động</a:t>
            </a:r>
            <a:endParaRPr lang="en-US" sz="2800">
              <a:solidFill>
                <a:srgbClr val="0F4662"/>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77A6451C-172A-D8C3-4208-13B810B7562E}"/>
              </a:ext>
            </a:extLst>
          </p:cNvPr>
          <p:cNvSpPr/>
          <p:nvPr/>
        </p:nvSpPr>
        <p:spPr>
          <a:xfrm>
            <a:off x="8686800" y="5143500"/>
            <a:ext cx="8572500"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800" b="1">
                <a:solidFill>
                  <a:srgbClr val="0F4662"/>
                </a:solidFill>
                <a:latin typeface="Times New Roman" panose="02020603050405020304" pitchFamily="18" charset="0"/>
                <a:cs typeface="Times New Roman" panose="02020603050405020304" pitchFamily="18" charset="0"/>
              </a:rPr>
              <a:t>Thiết bị mô phỏng chuyển động</a:t>
            </a:r>
            <a:r>
              <a:rPr lang="vi-VN" sz="2800">
                <a:solidFill>
                  <a:srgbClr val="0F4662"/>
                </a:solidFill>
                <a:latin typeface="Times New Roman" panose="02020603050405020304" pitchFamily="18" charset="0"/>
                <a:cs typeface="Times New Roman" panose="02020603050405020304" pitchFamily="18" charset="0"/>
              </a:rPr>
              <a:t>, ví dụ như mô phỏng buồng lái, bàn rung thử nghiệm.</a:t>
            </a:r>
            <a:endParaRPr lang="en-US" sz="2800">
              <a:solidFill>
                <a:srgbClr val="0F4662"/>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A3772AB4-7208-0C04-30FE-51D230B4C160}"/>
              </a:ext>
            </a:extLst>
          </p:cNvPr>
          <p:cNvSpPr/>
          <p:nvPr/>
        </p:nvSpPr>
        <p:spPr>
          <a:xfrm>
            <a:off x="8686800" y="6800944"/>
            <a:ext cx="8572500"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800" b="1">
                <a:solidFill>
                  <a:srgbClr val="0F4662"/>
                </a:solidFill>
                <a:latin typeface="Times New Roman" panose="02020603050405020304" pitchFamily="18" charset="0"/>
                <a:cs typeface="Times New Roman" panose="02020603050405020304" pitchFamily="18" charset="0"/>
              </a:rPr>
              <a:t>Hệ thống điều khiển nâng cao</a:t>
            </a:r>
            <a:r>
              <a:rPr lang="vi-VN" sz="2800">
                <a:solidFill>
                  <a:srgbClr val="0F4662"/>
                </a:solidFill>
                <a:latin typeface="Times New Roman" panose="02020603050405020304" pitchFamily="18" charset="0"/>
                <a:cs typeface="Times New Roman" panose="02020603050405020304" pitchFamily="18" charset="0"/>
              </a:rPr>
              <a:t> dùng trong nghiên cứu trí tuệ nhân tạo, học tăng cường và điều khiển thích nghi.</a:t>
            </a:r>
            <a:endParaRPr lang="en-US" sz="2800">
              <a:solidFill>
                <a:srgbClr val="0F4662"/>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D5CDDD0D-E091-68D7-7CAD-A94CC1614F46}"/>
              </a:ext>
            </a:extLst>
          </p:cNvPr>
          <p:cNvSpPr/>
          <p:nvPr/>
        </p:nvSpPr>
        <p:spPr>
          <a:xfrm>
            <a:off x="8686800" y="8458389"/>
            <a:ext cx="8458200" cy="987623"/>
          </a:xfrm>
          <a:prstGeom prst="roundRect">
            <a:avLst/>
          </a:prstGeom>
          <a:ln>
            <a:solidFill>
              <a:srgbClr val="0F466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800" b="1">
                <a:solidFill>
                  <a:srgbClr val="0F4662"/>
                </a:solidFill>
                <a:latin typeface="Times New Roman" panose="02020603050405020304" pitchFamily="18" charset="0"/>
                <a:cs typeface="Times New Roman" panose="02020603050405020304" pitchFamily="18" charset="0"/>
              </a:rPr>
              <a:t>Giáo dục kỹ thuật</a:t>
            </a:r>
            <a:r>
              <a:rPr lang="vi-VN" sz="2800">
                <a:solidFill>
                  <a:srgbClr val="0F4662"/>
                </a:solidFill>
                <a:latin typeface="Times New Roman" panose="02020603050405020304" pitchFamily="18" charset="0"/>
                <a:cs typeface="Times New Roman" panose="02020603050405020304" pitchFamily="18" charset="0"/>
              </a:rPr>
              <a:t>, vì nó tích hợp nhiều mảng kiến thức: điều khiển, cơ điện tử, xử lý ảnh, nhúng và mô phỏng.</a:t>
            </a:r>
            <a:endParaRPr lang="en-US" sz="2800">
              <a:solidFill>
                <a:srgbClr val="0F4662"/>
              </a:solidFill>
              <a:latin typeface="Times New Roman" panose="02020603050405020304" pitchFamily="18" charset="0"/>
              <a:cs typeface="Times New Roman" panose="02020603050405020304" pitchFamily="18" charset="0"/>
            </a:endParaRPr>
          </a:p>
        </p:txBody>
      </p:sp>
      <p:pic>
        <p:nvPicPr>
          <p:cNvPr id="3077" name="Picture 5" descr="The Use of the Stewart Platform (aka Hexapod) in Real Life and Industry">
            <a:extLst>
              <a:ext uri="{FF2B5EF4-FFF2-40B4-BE49-F238E27FC236}">
                <a16:creationId xmlns:a16="http://schemas.microsoft.com/office/drawing/2014/main" id="{A18A8DEE-886F-FA67-2E0D-6D5DB3AB10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 y="2702217"/>
            <a:ext cx="6781800" cy="5086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27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6;p39">
            <a:extLst>
              <a:ext uri="{FF2B5EF4-FFF2-40B4-BE49-F238E27FC236}">
                <a16:creationId xmlns:a16="http://schemas.microsoft.com/office/drawing/2014/main" id="{8CD00E1C-2ACB-DF09-D6D1-73CA0F85CC24}"/>
              </a:ext>
            </a:extLst>
          </p:cNvPr>
          <p:cNvSpPr txBox="1">
            <a:spLocks noGrp="1"/>
          </p:cNvSpPr>
          <p:nvPr/>
        </p:nvSpPr>
        <p:spPr>
          <a:xfrm>
            <a:off x="4237650" y="838959"/>
            <a:ext cx="981270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2. Mục tiêu nghiên cứu </a:t>
            </a:r>
            <a:endParaRPr sz="7200">
              <a:solidFill>
                <a:srgbClr val="0F4662"/>
              </a:solidFill>
              <a:latin typeface="Times New Roman" panose="02020603050405020304" pitchFamily="18" charset="0"/>
              <a:cs typeface="Times New Roman" panose="02020603050405020304" pitchFamily="18" charset="0"/>
            </a:endParaRPr>
          </a:p>
        </p:txBody>
      </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2">
            <a:extLst>
              <a:ext uri="{FF2B5EF4-FFF2-40B4-BE49-F238E27FC236}">
                <a16:creationId xmlns:a16="http://schemas.microsoft.com/office/drawing/2014/main" id="{24023632-B466-DA03-5E3F-B0B4E1043287}"/>
              </a:ext>
            </a:extLst>
          </p:cNvPr>
          <p:cNvGrpSpPr/>
          <p:nvPr/>
        </p:nvGrpSpPr>
        <p:grpSpPr>
          <a:xfrm>
            <a:off x="886761" y="2456695"/>
            <a:ext cx="5385764" cy="6426664"/>
            <a:chOff x="0" y="0"/>
            <a:chExt cx="1418473" cy="1692619"/>
          </a:xfrm>
        </p:grpSpPr>
        <p:sp>
          <p:nvSpPr>
            <p:cNvPr id="15" name="Freeform 3">
              <a:extLst>
                <a:ext uri="{FF2B5EF4-FFF2-40B4-BE49-F238E27FC236}">
                  <a16:creationId xmlns:a16="http://schemas.microsoft.com/office/drawing/2014/main" id="{A2D893F9-54B2-B32B-2B69-2F07F9A4545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16" name="TextBox 4">
              <a:extLst>
                <a:ext uri="{FF2B5EF4-FFF2-40B4-BE49-F238E27FC236}">
                  <a16:creationId xmlns:a16="http://schemas.microsoft.com/office/drawing/2014/main" id="{C9E83E4A-D92B-0C7A-AF86-42629E051DC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grpSp>
        <p:nvGrpSpPr>
          <p:cNvPr id="20" name="Group 6">
            <a:extLst>
              <a:ext uri="{FF2B5EF4-FFF2-40B4-BE49-F238E27FC236}">
                <a16:creationId xmlns:a16="http://schemas.microsoft.com/office/drawing/2014/main" id="{A94E7FED-28C1-C452-AE0B-128576860D39}"/>
              </a:ext>
            </a:extLst>
          </p:cNvPr>
          <p:cNvGrpSpPr/>
          <p:nvPr/>
        </p:nvGrpSpPr>
        <p:grpSpPr>
          <a:xfrm>
            <a:off x="6451118" y="2456695"/>
            <a:ext cx="5385764" cy="6426664"/>
            <a:chOff x="0" y="0"/>
            <a:chExt cx="1418473" cy="1692619"/>
          </a:xfrm>
        </p:grpSpPr>
        <p:sp>
          <p:nvSpPr>
            <p:cNvPr id="21" name="Freeform 7">
              <a:extLst>
                <a:ext uri="{FF2B5EF4-FFF2-40B4-BE49-F238E27FC236}">
                  <a16:creationId xmlns:a16="http://schemas.microsoft.com/office/drawing/2014/main" id="{D4D1DC7F-0450-76F3-A59A-650DEF109C2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en-US"/>
            </a:p>
          </p:txBody>
        </p:sp>
        <p:sp>
          <p:nvSpPr>
            <p:cNvPr id="22" name="TextBox 8">
              <a:extLst>
                <a:ext uri="{FF2B5EF4-FFF2-40B4-BE49-F238E27FC236}">
                  <a16:creationId xmlns:a16="http://schemas.microsoft.com/office/drawing/2014/main" id="{CF9DE720-26DB-67CE-DD52-FCA61BDC01FA}"/>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grpSp>
        <p:nvGrpSpPr>
          <p:cNvPr id="23" name="Group 10">
            <a:extLst>
              <a:ext uri="{FF2B5EF4-FFF2-40B4-BE49-F238E27FC236}">
                <a16:creationId xmlns:a16="http://schemas.microsoft.com/office/drawing/2014/main" id="{D046B399-F64F-C1C4-9B93-5C3722F00DCB}"/>
              </a:ext>
            </a:extLst>
          </p:cNvPr>
          <p:cNvGrpSpPr/>
          <p:nvPr/>
        </p:nvGrpSpPr>
        <p:grpSpPr>
          <a:xfrm>
            <a:off x="12015475" y="2456695"/>
            <a:ext cx="5385764" cy="6426664"/>
            <a:chOff x="0" y="0"/>
            <a:chExt cx="1418473" cy="1692619"/>
          </a:xfrm>
        </p:grpSpPr>
        <p:sp>
          <p:nvSpPr>
            <p:cNvPr id="24" name="Freeform 11">
              <a:extLst>
                <a:ext uri="{FF2B5EF4-FFF2-40B4-BE49-F238E27FC236}">
                  <a16:creationId xmlns:a16="http://schemas.microsoft.com/office/drawing/2014/main" id="{EC6E690D-9B57-AB63-BAA8-9399A2F31D3F}"/>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25" name="TextBox 12">
              <a:extLst>
                <a:ext uri="{FF2B5EF4-FFF2-40B4-BE49-F238E27FC236}">
                  <a16:creationId xmlns:a16="http://schemas.microsoft.com/office/drawing/2014/main" id="{5CE7E881-66B7-40ED-F30D-47F0DD69FC9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6" name="TextBox 25">
            <a:extLst>
              <a:ext uri="{FF2B5EF4-FFF2-40B4-BE49-F238E27FC236}">
                <a16:creationId xmlns:a16="http://schemas.microsoft.com/office/drawing/2014/main" id="{4C0EB024-01E4-B78A-C788-BF9513CC99E1}"/>
              </a:ext>
            </a:extLst>
          </p:cNvPr>
          <p:cNvSpPr txBox="1"/>
          <p:nvPr/>
        </p:nvSpPr>
        <p:spPr>
          <a:xfrm>
            <a:off x="938525" y="3390186"/>
            <a:ext cx="5309875" cy="4801314"/>
          </a:xfrm>
          <a:prstGeom prst="rect">
            <a:avLst/>
          </a:prstGeom>
          <a:noFill/>
        </p:spPr>
        <p:txBody>
          <a:bodyPr wrap="square" rtlCol="0">
            <a:spAutoFit/>
          </a:bodyPr>
          <a:lstStyle/>
          <a:p>
            <a:pPr algn="ctr"/>
            <a:r>
              <a:rPr lang="en-US" sz="2800" b="1">
                <a:solidFill>
                  <a:srgbClr val="0F4662"/>
                </a:solidFill>
                <a:latin typeface="Times New Roman" panose="02020603050405020304" pitchFamily="18" charset="0"/>
                <a:cs typeface="Times New Roman" panose="02020603050405020304" pitchFamily="18" charset="0"/>
              </a:rPr>
              <a:t>Thiết kế và mô phỏng hệ </a:t>
            </a:r>
            <a:r>
              <a:rPr lang="vi-VN" sz="2800" b="1">
                <a:solidFill>
                  <a:srgbClr val="0F4662"/>
                </a:solidFill>
                <a:latin typeface="Times New Roman" panose="02020603050405020304" pitchFamily="18" charset="0"/>
                <a:cs typeface="Times New Roman" panose="02020603050405020304" pitchFamily="18" charset="0"/>
              </a:rPr>
              <a:t>thống:</a:t>
            </a:r>
          </a:p>
          <a:p>
            <a:pPr algn="ctr"/>
            <a:endParaRPr lang="vi-VN" sz="2800" b="1" dirty="0">
              <a:solidFill>
                <a:srgbClr val="0F4662"/>
              </a:solidFill>
              <a:latin typeface="Times New Roman" panose="02020603050405020304" pitchFamily="18" charset="0"/>
              <a:cs typeface="Times New Roman" panose="02020603050405020304" pitchFamily="18" charset="0"/>
            </a:endParaRPr>
          </a:p>
          <a:p>
            <a:pPr marL="342900" indent="-342900" algn="just">
              <a:buFont typeface="Times New Roman" panose="02020603050405020304" pitchFamily="18" charset="0"/>
              <a:buChar char="-"/>
            </a:pPr>
            <a:r>
              <a:rPr lang="vi-VN" sz="2500">
                <a:solidFill>
                  <a:srgbClr val="0F4662"/>
                </a:solidFill>
                <a:latin typeface="Times New Roman" panose="02020603050405020304" pitchFamily="18" charset="0"/>
                <a:cs typeface="Times New Roman" panose="02020603050405020304" pitchFamily="18" charset="0"/>
              </a:rPr>
              <a:t>Phát triển một hệ thống robot có khả năng điều khiển mặt phẳng nghiêng theo hai trục X, Y dựa trên cơ cấu song song Stewart với 6 bậc tự do.</a:t>
            </a:r>
          </a:p>
          <a:p>
            <a:pPr marL="342900" indent="-342900" algn="just">
              <a:buFont typeface="Times New Roman" panose="02020603050405020304" pitchFamily="18" charset="0"/>
              <a:buChar char="-"/>
            </a:pPr>
            <a:r>
              <a:rPr lang="vi-VN" sz="2500">
                <a:solidFill>
                  <a:srgbClr val="0F4662"/>
                </a:solidFill>
                <a:latin typeface="Times New Roman" panose="02020603050405020304" pitchFamily="18" charset="0"/>
                <a:cs typeface="Times New Roman" panose="02020603050405020304" pitchFamily="18" charset="0"/>
              </a:rPr>
              <a:t>Mô hình hóa chuyển động của quả bóng trên mặt phẳng nghiêng bằng phương trình động học và tiến hành mô phỏng trong môi trường          MATLAB/Simulink để đánh giá khả năng điều khiển.</a:t>
            </a:r>
            <a:endParaRPr lang="vi-VN" sz="2500" dirty="0">
              <a:solidFill>
                <a:srgbClr val="0F4662"/>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5B1FDCA2-866A-6095-358C-D54F99602369}"/>
              </a:ext>
            </a:extLst>
          </p:cNvPr>
          <p:cNvSpPr txBox="1"/>
          <p:nvPr/>
        </p:nvSpPr>
        <p:spPr>
          <a:xfrm>
            <a:off x="6524626" y="3416498"/>
            <a:ext cx="5210174" cy="5232202"/>
          </a:xfrm>
          <a:prstGeom prst="rect">
            <a:avLst/>
          </a:prstGeom>
          <a:noFill/>
        </p:spPr>
        <p:txBody>
          <a:bodyPr wrap="square" rtlCol="0">
            <a:spAutoFit/>
          </a:bodyPr>
          <a:lstStyle/>
          <a:p>
            <a:pPr algn="ctr"/>
            <a:r>
              <a:rPr lang="en-US" sz="2800" b="1">
                <a:solidFill>
                  <a:srgbClr val="0F4662"/>
                </a:solidFill>
                <a:latin typeface="Times New Roman" panose="02020603050405020304" pitchFamily="18" charset="0"/>
                <a:cs typeface="Times New Roman" panose="02020603050405020304" pitchFamily="18" charset="0"/>
              </a:rPr>
              <a:t>Ứng dụng thuật toán điều khiển</a:t>
            </a:r>
            <a:r>
              <a:rPr lang="vi-VN" sz="2800" b="1">
                <a:solidFill>
                  <a:srgbClr val="0F4662"/>
                </a:solidFill>
                <a:latin typeface="Times New Roman" panose="02020603050405020304" pitchFamily="18" charset="0"/>
                <a:cs typeface="Times New Roman" panose="02020603050405020304" pitchFamily="18" charset="0"/>
              </a:rPr>
              <a:t>:</a:t>
            </a:r>
          </a:p>
          <a:p>
            <a:pPr algn="ctr"/>
            <a:r>
              <a:rPr lang="vi-VN" sz="2800" b="1">
                <a:solidFill>
                  <a:srgbClr val="0F4662"/>
                </a:solidFill>
                <a:latin typeface="Times New Roman" panose="02020603050405020304" pitchFamily="18" charset="0"/>
                <a:cs typeface="Times New Roman" panose="02020603050405020304" pitchFamily="18" charset="0"/>
              </a:rPr>
              <a:t> </a:t>
            </a:r>
          </a:p>
          <a:p>
            <a:pPr marL="457200" indent="-457200" algn="just" eaLnBrk="0" fontAlgn="base" hangingPunct="0">
              <a:spcBef>
                <a:spcPct val="0"/>
              </a:spcBef>
              <a:spcAft>
                <a:spcPct val="0"/>
              </a:spcAft>
              <a:buFont typeface="Times New Roman" panose="02020603050405020304" pitchFamily="18" charset="0"/>
              <a:buChar char="-"/>
            </a:pPr>
            <a:r>
              <a:rPr kumimoji="0" lang="en-US" altLang="en-US" sz="2500" b="0" i="0" u="none" strike="noStrike" cap="none" normalizeH="0" baseline="0">
                <a:ln>
                  <a:noFill/>
                </a:ln>
                <a:solidFill>
                  <a:srgbClr val="0F4662"/>
                </a:solidFill>
                <a:effectLst/>
                <a:latin typeface="Times New Roman" panose="02020603050405020304" pitchFamily="18" charset="0"/>
                <a:cs typeface="Times New Roman" panose="02020603050405020304" pitchFamily="18" charset="0"/>
              </a:rPr>
              <a:t>Xây dựng hai chiến lược điều khiển gồm bộ điều khiển PD tuyến tính và PD kết hợp với logic mờ nhằm nâng cao hiệu quả ổn định vị trí bóng.</a:t>
            </a:r>
            <a:endParaRPr lang="vi-VN" altLang="en-US" sz="2500">
              <a:solidFill>
                <a:srgbClr val="0F4662"/>
              </a:solidFill>
              <a:latin typeface="Times New Roman" panose="02020603050405020304" pitchFamily="18" charset="0"/>
              <a:cs typeface="Times New Roman" panose="02020603050405020304" pitchFamily="18" charset="0"/>
            </a:endParaRPr>
          </a:p>
          <a:p>
            <a:pPr marL="457200" indent="-457200" algn="just" eaLnBrk="0" fontAlgn="base" hangingPunct="0">
              <a:spcBef>
                <a:spcPct val="0"/>
              </a:spcBef>
              <a:spcAft>
                <a:spcPct val="0"/>
              </a:spcAft>
              <a:buFont typeface="Times New Roman" panose="02020603050405020304" pitchFamily="18" charset="0"/>
              <a:buChar char="-"/>
            </a:pPr>
            <a:r>
              <a:rPr kumimoji="0" lang="en-US" altLang="en-US" sz="2500" b="0" i="0" u="none" strike="noStrike" cap="none" normalizeH="0" baseline="0">
                <a:ln>
                  <a:noFill/>
                </a:ln>
                <a:solidFill>
                  <a:srgbClr val="0F4662"/>
                </a:solidFill>
                <a:effectLst/>
                <a:latin typeface="Times New Roman" panose="02020603050405020304" pitchFamily="18" charset="0"/>
                <a:cs typeface="Times New Roman" panose="02020603050405020304" pitchFamily="18" charset="0"/>
              </a:rPr>
              <a:t>Phân tích, đánh giá hiệu suất điều khiển của từng thuật toán thông qua các chỉ số như: thời gian hội tụ, dao động dư, độ nhạy với nhiễu từ mô phỏng.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E60D7AD3-F3B0-C7A7-C10E-971D7ADEEB0D}"/>
              </a:ext>
            </a:extLst>
          </p:cNvPr>
          <p:cNvSpPr txBox="1"/>
          <p:nvPr/>
        </p:nvSpPr>
        <p:spPr>
          <a:xfrm>
            <a:off x="12067239" y="3466386"/>
            <a:ext cx="5334000" cy="4801314"/>
          </a:xfrm>
          <a:prstGeom prst="rect">
            <a:avLst/>
          </a:prstGeom>
          <a:noFill/>
        </p:spPr>
        <p:txBody>
          <a:bodyPr wrap="square" rtlCol="0">
            <a:spAutoFit/>
          </a:bodyPr>
          <a:lstStyle/>
          <a:p>
            <a:pPr algn="ctr"/>
            <a:r>
              <a:rPr lang="en-US" sz="2800" b="1">
                <a:solidFill>
                  <a:srgbClr val="0F4662"/>
                </a:solidFill>
                <a:latin typeface="Times New Roman" panose="02020603050405020304" pitchFamily="18" charset="0"/>
                <a:cs typeface="Times New Roman" panose="02020603050405020304" pitchFamily="18" charset="0"/>
              </a:rPr>
              <a:t>Xây dựng mô hình thực </a:t>
            </a:r>
            <a:r>
              <a:rPr lang="vi-VN" sz="2800" b="1">
                <a:solidFill>
                  <a:srgbClr val="0F4662"/>
                </a:solidFill>
                <a:latin typeface="Times New Roman" panose="02020603050405020304" pitchFamily="18" charset="0"/>
                <a:cs typeface="Times New Roman" panose="02020603050405020304" pitchFamily="18" charset="0"/>
              </a:rPr>
              <a:t>tế</a:t>
            </a:r>
            <a:r>
              <a:rPr lang="vi-VN" sz="2800"/>
              <a:t>:</a:t>
            </a:r>
            <a:endParaRPr lang="vi-VN" sz="2800" b="1">
              <a:solidFill>
                <a:srgbClr val="0F4662"/>
              </a:solidFill>
              <a:latin typeface="Times New Roman" panose="02020603050405020304" pitchFamily="18" charset="0"/>
              <a:cs typeface="Times New Roman" panose="02020603050405020304" pitchFamily="18" charset="0"/>
            </a:endParaRPr>
          </a:p>
          <a:p>
            <a:pPr algn="ctr"/>
            <a:endParaRPr lang="vi-VN" sz="2800" b="1">
              <a:solidFill>
                <a:srgbClr val="0F4662"/>
              </a:solidFill>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Times New Roman" panose="02020603050405020304" pitchFamily="18" charset="0"/>
              <a:buChar char="-"/>
              <a:tabLst/>
            </a:pPr>
            <a:r>
              <a:rPr kumimoji="0" lang="en-US" altLang="en-US" sz="2500" b="0" i="0" u="none" strike="noStrike" cap="none" normalizeH="0" baseline="0">
                <a:ln>
                  <a:noFill/>
                </a:ln>
                <a:solidFill>
                  <a:srgbClr val="0F4662"/>
                </a:solidFill>
                <a:effectLst/>
                <a:latin typeface="Times New Roman" panose="02020603050405020304" pitchFamily="18" charset="0"/>
                <a:cs typeface="Times New Roman" panose="02020603050405020304" pitchFamily="18" charset="0"/>
              </a:rPr>
              <a:t>Chế tạo mô hình robot thực tế sử dụng vật liệu nhẹ, cứng vững và tích hợp các thành phần như servo MG996R, Arduino Mega, camera USB để giám sát và điều khiển.</a:t>
            </a:r>
            <a:endParaRPr lang="vi-VN" altLang="en-US" sz="2500">
              <a:solidFill>
                <a:srgbClr val="0F4662"/>
              </a:solidFill>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Times New Roman" panose="02020603050405020304" pitchFamily="18" charset="0"/>
              <a:buChar char="-"/>
              <a:tabLst/>
            </a:pPr>
            <a:r>
              <a:rPr kumimoji="0" lang="en-US" altLang="en-US" sz="2500" b="0" i="0" u="none" strike="noStrike" cap="none" normalizeH="0" baseline="0">
                <a:ln>
                  <a:noFill/>
                </a:ln>
                <a:solidFill>
                  <a:srgbClr val="0F4662"/>
                </a:solidFill>
                <a:effectLst/>
                <a:latin typeface="Times New Roman" panose="02020603050405020304" pitchFamily="18" charset="0"/>
                <a:cs typeface="Times New Roman" panose="02020603050405020304" pitchFamily="18" charset="0"/>
              </a:rPr>
              <a:t>Triển khai thuật toán điều khiển lên hệ thống vật lý, kiểm nghiệm khả năng hoạt động trong điều kiện thực tế và so sánh với kết quả mô phỏng để đánh giá tính ứng dụng.</a:t>
            </a:r>
          </a:p>
        </p:txBody>
      </p:sp>
      <p:sp>
        <p:nvSpPr>
          <p:cNvPr id="4" name="Freeform 6">
            <a:extLst>
              <a:ext uri="{FF2B5EF4-FFF2-40B4-BE49-F238E27FC236}">
                <a16:creationId xmlns:a16="http://schemas.microsoft.com/office/drawing/2014/main" id="{EBAFDFAA-58FC-4A6E-5CE0-6A0B61CEAC2B}"/>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190277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6;p39">
            <a:extLst>
              <a:ext uri="{FF2B5EF4-FFF2-40B4-BE49-F238E27FC236}">
                <a16:creationId xmlns:a16="http://schemas.microsoft.com/office/drawing/2014/main" id="{8CD00E1C-2ACB-DF09-D6D1-73CA0F85CC24}"/>
              </a:ext>
            </a:extLst>
          </p:cNvPr>
          <p:cNvSpPr txBox="1">
            <a:spLocks noGrp="1"/>
          </p:cNvSpPr>
          <p:nvPr/>
        </p:nvSpPr>
        <p:spPr>
          <a:xfrm>
            <a:off x="3128475" y="524356"/>
            <a:ext cx="12031050" cy="73974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500"/>
              <a:buFont typeface="Dosis"/>
              <a:buNone/>
              <a:defRPr sz="2000" b="1" i="0" u="none" strike="noStrike" cap="none">
                <a:solidFill>
                  <a:schemeClr val="lt2"/>
                </a:solidFill>
                <a:latin typeface="Dosis"/>
                <a:ea typeface="Dosis"/>
                <a:cs typeface="Dosis"/>
                <a:sym typeface="Dosis"/>
              </a:defRPr>
            </a:lvl1pPr>
            <a:lvl2pPr marR="0" lvl="1"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dk1"/>
              </a:buClr>
              <a:buSzPts val="2500"/>
              <a:buFont typeface="Bebas Neue" panose="020B0606020202050201"/>
              <a:buNone/>
              <a:defRPr sz="2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vi-VN" sz="7200">
                <a:solidFill>
                  <a:srgbClr val="0F4662"/>
                </a:solidFill>
                <a:latin typeface="Times New Roman" panose="02020603050405020304" pitchFamily="18" charset="0"/>
                <a:cs typeface="Times New Roman" panose="02020603050405020304" pitchFamily="18" charset="0"/>
              </a:rPr>
              <a:t>3. Nhiệm vụ nghiên cứu</a:t>
            </a:r>
            <a:endParaRPr sz="7200">
              <a:solidFill>
                <a:srgbClr val="0F4662"/>
              </a:solidFill>
              <a:latin typeface="Times New Roman" panose="02020603050405020304" pitchFamily="18" charset="0"/>
              <a:cs typeface="Times New Roman" panose="02020603050405020304" pitchFamily="18" charset="0"/>
            </a:endParaRPr>
          </a:p>
        </p:txBody>
      </p:sp>
      <p:sp>
        <p:nvSpPr>
          <p:cNvPr id="9" name="Freeform 13">
            <a:extLst>
              <a:ext uri="{FF2B5EF4-FFF2-40B4-BE49-F238E27FC236}">
                <a16:creationId xmlns:a16="http://schemas.microsoft.com/office/drawing/2014/main" id="{C3638853-597E-8DDA-D266-A0E5EAE4D3EE}"/>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4">
            <a:extLst>
              <a:ext uri="{FF2B5EF4-FFF2-40B4-BE49-F238E27FC236}">
                <a16:creationId xmlns:a16="http://schemas.microsoft.com/office/drawing/2014/main" id="{B4CD6172-40C1-6624-3BC0-5DFB49732DCD}"/>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cxnSp>
        <p:nvCxnSpPr>
          <p:cNvPr id="14" name="Google Shape;2815;p50">
            <a:extLst>
              <a:ext uri="{FF2B5EF4-FFF2-40B4-BE49-F238E27FC236}">
                <a16:creationId xmlns:a16="http://schemas.microsoft.com/office/drawing/2014/main" id="{E99EB8E3-FBF1-2296-A71F-E4B9D5E81E24}"/>
              </a:ext>
            </a:extLst>
          </p:cNvPr>
          <p:cNvCxnSpPr>
            <a:cxnSpLocks/>
            <a:stCxn id="26" idx="3"/>
            <a:endCxn id="27" idx="1"/>
          </p:cNvCxnSpPr>
          <p:nvPr/>
        </p:nvCxnSpPr>
        <p:spPr>
          <a:xfrm flipV="1">
            <a:off x="6729413" y="2194674"/>
            <a:ext cx="1423987" cy="11367"/>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cxnSp>
        <p:nvCxnSpPr>
          <p:cNvPr id="21" name="Google Shape;2827;p50">
            <a:extLst>
              <a:ext uri="{FF2B5EF4-FFF2-40B4-BE49-F238E27FC236}">
                <a16:creationId xmlns:a16="http://schemas.microsoft.com/office/drawing/2014/main" id="{07FBEB7D-12AE-6154-BEC0-79257BC169AC}"/>
              </a:ext>
            </a:extLst>
          </p:cNvPr>
          <p:cNvCxnSpPr>
            <a:cxnSpLocks/>
            <a:stCxn id="26" idx="1"/>
          </p:cNvCxnSpPr>
          <p:nvPr/>
        </p:nvCxnSpPr>
        <p:spPr>
          <a:xfrm flipH="1">
            <a:off x="3196516" y="2206041"/>
            <a:ext cx="1246897" cy="6429"/>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sp>
        <p:nvSpPr>
          <p:cNvPr id="26" name="Google Shape;2816;p50">
            <a:extLst>
              <a:ext uri="{FF2B5EF4-FFF2-40B4-BE49-F238E27FC236}">
                <a16:creationId xmlns:a16="http://schemas.microsoft.com/office/drawing/2014/main" id="{21741B1D-FD1C-EC44-D22E-0D3A6CEAC73A}"/>
              </a:ext>
            </a:extLst>
          </p:cNvPr>
          <p:cNvSpPr txBox="1"/>
          <p:nvPr/>
        </p:nvSpPr>
        <p:spPr>
          <a:xfrm>
            <a:off x="4443413" y="1748851"/>
            <a:ext cx="2286000" cy="914379"/>
          </a:xfrm>
          <a:prstGeom prst="rect">
            <a:avLst/>
          </a:prstGeom>
          <a:noFill/>
          <a:ln>
            <a:solidFill>
              <a:srgbClr val="0F4662"/>
            </a:solid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vi-VN" sz="2800" b="1">
                <a:solidFill>
                  <a:srgbClr val="0F4662"/>
                </a:solidFill>
                <a:latin typeface="Times New Roman" panose="02020603050405020304" pitchFamily="18" charset="0"/>
                <a:ea typeface="Play"/>
                <a:cs typeface="Times New Roman" panose="02020603050405020304" pitchFamily="18" charset="0"/>
                <a:sym typeface="Play"/>
              </a:rPr>
              <a:t>Thiết kế phần cứng</a:t>
            </a:r>
            <a:endParaRPr sz="2800" b="1">
              <a:solidFill>
                <a:srgbClr val="0F4662"/>
              </a:solidFill>
              <a:latin typeface="Times New Roman" panose="02020603050405020304" pitchFamily="18" charset="0"/>
              <a:ea typeface="Play"/>
              <a:cs typeface="Times New Roman" panose="02020603050405020304" pitchFamily="18" charset="0"/>
              <a:sym typeface="Play"/>
            </a:endParaRPr>
          </a:p>
        </p:txBody>
      </p:sp>
      <p:sp>
        <p:nvSpPr>
          <p:cNvPr id="27" name="Google Shape;2817;p50">
            <a:extLst>
              <a:ext uri="{FF2B5EF4-FFF2-40B4-BE49-F238E27FC236}">
                <a16:creationId xmlns:a16="http://schemas.microsoft.com/office/drawing/2014/main" id="{1713F3B0-AD2E-11AC-F74F-5FF31D8847A8}"/>
              </a:ext>
            </a:extLst>
          </p:cNvPr>
          <p:cNvSpPr txBox="1"/>
          <p:nvPr/>
        </p:nvSpPr>
        <p:spPr>
          <a:xfrm>
            <a:off x="8153400" y="1625259"/>
            <a:ext cx="8763000" cy="1138829"/>
          </a:xfrm>
          <a:prstGeom prst="rect">
            <a:avLst/>
          </a:prstGeom>
          <a:noFill/>
          <a:ln>
            <a:solidFill>
              <a:srgbClr val="0F4662"/>
            </a:solidFill>
          </a:ln>
        </p:spPr>
        <p:txBody>
          <a:bodyPr spcFirstLastPara="1" wrap="square" lIns="228600"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vi-VN" sz="240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vi-VN" sz="2400">
                <a:solidFill>
                  <a:srgbClr val="0F4662"/>
                </a:solidFill>
                <a:latin typeface="Times New Roman" panose="02020603050405020304" pitchFamily="18" charset="0"/>
                <a:cs typeface="Times New Roman" panose="02020603050405020304" pitchFamily="18" charset="0"/>
              </a:rPr>
              <a:t>Thiết kế cơ khí hệ thống sử dụng nền tảng Stewart.</a:t>
            </a:r>
            <a:endParaRPr lang="vi-VN" sz="2400">
              <a:solidFill>
                <a:srgbClr val="0F4662"/>
              </a:solidFill>
              <a:latin typeface="Times New Roman" panose="02020603050405020304" pitchFamily="18" charset="0"/>
              <a:ea typeface="Source Sans Pro"/>
              <a:cs typeface="Times New Roman" panose="02020603050405020304" pitchFamily="18" charset="0"/>
              <a:sym typeface="Source Sans Pro"/>
            </a:endParaRPr>
          </a:p>
        </p:txBody>
      </p:sp>
      <p:grpSp>
        <p:nvGrpSpPr>
          <p:cNvPr id="35" name="Google Shape;2835;p50">
            <a:extLst>
              <a:ext uri="{FF2B5EF4-FFF2-40B4-BE49-F238E27FC236}">
                <a16:creationId xmlns:a16="http://schemas.microsoft.com/office/drawing/2014/main" id="{E1F0F5FF-FA30-30DA-BB8D-45CFEAD5CE06}"/>
              </a:ext>
            </a:extLst>
          </p:cNvPr>
          <p:cNvGrpSpPr/>
          <p:nvPr/>
        </p:nvGrpSpPr>
        <p:grpSpPr>
          <a:xfrm>
            <a:off x="1806743" y="1404741"/>
            <a:ext cx="1423110" cy="1452759"/>
            <a:chOff x="851175" y="1582401"/>
            <a:chExt cx="964872" cy="964872"/>
          </a:xfrm>
          <a:noFill/>
        </p:grpSpPr>
        <p:sp>
          <p:nvSpPr>
            <p:cNvPr id="42" name="Google Shape;2836;p50">
              <a:extLst>
                <a:ext uri="{FF2B5EF4-FFF2-40B4-BE49-F238E27FC236}">
                  <a16:creationId xmlns:a16="http://schemas.microsoft.com/office/drawing/2014/main" id="{D273B580-3075-62B9-62B8-6F5C4A70E5CE}"/>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2837;p50">
              <a:extLst>
                <a:ext uri="{FF2B5EF4-FFF2-40B4-BE49-F238E27FC236}">
                  <a16:creationId xmlns:a16="http://schemas.microsoft.com/office/drawing/2014/main" id="{45DE7568-32CE-C7BC-F9B7-EB2C45CA6D50}"/>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67" name="TextBox 66">
            <a:extLst>
              <a:ext uri="{FF2B5EF4-FFF2-40B4-BE49-F238E27FC236}">
                <a16:creationId xmlns:a16="http://schemas.microsoft.com/office/drawing/2014/main" id="{E5C70D14-CB2B-CB51-F47A-677F1A8F604A}"/>
              </a:ext>
            </a:extLst>
          </p:cNvPr>
          <p:cNvSpPr txBox="1"/>
          <p:nvPr/>
        </p:nvSpPr>
        <p:spPr>
          <a:xfrm>
            <a:off x="2117325" y="1735181"/>
            <a:ext cx="836835" cy="830997"/>
          </a:xfrm>
          <a:prstGeom prst="rect">
            <a:avLst/>
          </a:prstGeom>
          <a:noFill/>
        </p:spPr>
        <p:txBody>
          <a:bodyPr wrap="square" rtlCol="0">
            <a:spAutoFit/>
          </a:bodyPr>
          <a:lstStyle/>
          <a:p>
            <a:r>
              <a:rPr lang="vi-VN" sz="4800" b="1">
                <a:solidFill>
                  <a:srgbClr val="0F4662"/>
                </a:solidFill>
                <a:latin typeface="Times New Roman" panose="02020603050405020304" pitchFamily="18" charset="0"/>
                <a:cs typeface="Times New Roman" panose="02020603050405020304" pitchFamily="18" charset="0"/>
              </a:rPr>
              <a:t>01</a:t>
            </a:r>
            <a:endParaRPr lang="en-US" sz="4800" b="1">
              <a:solidFill>
                <a:srgbClr val="0F4662"/>
              </a:solidFill>
              <a:latin typeface="Times New Roman" panose="02020603050405020304" pitchFamily="18" charset="0"/>
              <a:cs typeface="Times New Roman" panose="02020603050405020304" pitchFamily="18" charset="0"/>
            </a:endParaRPr>
          </a:p>
        </p:txBody>
      </p:sp>
      <p:grpSp>
        <p:nvGrpSpPr>
          <p:cNvPr id="34" name="Google Shape;2832;p50">
            <a:extLst>
              <a:ext uri="{FF2B5EF4-FFF2-40B4-BE49-F238E27FC236}">
                <a16:creationId xmlns:a16="http://schemas.microsoft.com/office/drawing/2014/main" id="{51896F81-D620-F1B8-294A-F2EC09CE4C14}"/>
              </a:ext>
            </a:extLst>
          </p:cNvPr>
          <p:cNvGrpSpPr/>
          <p:nvPr/>
        </p:nvGrpSpPr>
        <p:grpSpPr>
          <a:xfrm>
            <a:off x="1815465" y="2947791"/>
            <a:ext cx="1423110" cy="1452759"/>
            <a:chOff x="851175" y="1582401"/>
            <a:chExt cx="964872" cy="964872"/>
          </a:xfrm>
          <a:noFill/>
        </p:grpSpPr>
        <p:sp>
          <p:nvSpPr>
            <p:cNvPr id="44" name="Google Shape;2833;p50">
              <a:extLst>
                <a:ext uri="{FF2B5EF4-FFF2-40B4-BE49-F238E27FC236}">
                  <a16:creationId xmlns:a16="http://schemas.microsoft.com/office/drawing/2014/main" id="{169C103F-3731-C5E8-2FF5-8E28935DAE63}"/>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2834;p50">
              <a:extLst>
                <a:ext uri="{FF2B5EF4-FFF2-40B4-BE49-F238E27FC236}">
                  <a16:creationId xmlns:a16="http://schemas.microsoft.com/office/drawing/2014/main" id="{A9E7DCE5-2689-2488-D651-5D8D860F7F37}"/>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cxnSp>
        <p:nvCxnSpPr>
          <p:cNvPr id="59" name="Google Shape;2815;p50">
            <a:extLst>
              <a:ext uri="{FF2B5EF4-FFF2-40B4-BE49-F238E27FC236}">
                <a16:creationId xmlns:a16="http://schemas.microsoft.com/office/drawing/2014/main" id="{BC8B2ACF-A593-DAE0-2362-AEC0762BBB7A}"/>
              </a:ext>
            </a:extLst>
          </p:cNvPr>
          <p:cNvCxnSpPr>
            <a:cxnSpLocks/>
            <a:stCxn id="61" idx="3"/>
            <a:endCxn id="62" idx="1"/>
          </p:cNvCxnSpPr>
          <p:nvPr/>
        </p:nvCxnSpPr>
        <p:spPr>
          <a:xfrm flipV="1">
            <a:off x="6720690" y="3726126"/>
            <a:ext cx="1447800" cy="1"/>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cxnSp>
        <p:nvCxnSpPr>
          <p:cNvPr id="60" name="Google Shape;2827;p50">
            <a:extLst>
              <a:ext uri="{FF2B5EF4-FFF2-40B4-BE49-F238E27FC236}">
                <a16:creationId xmlns:a16="http://schemas.microsoft.com/office/drawing/2014/main" id="{8A8FCFCA-CAC0-E541-E8C9-4EF3C2FB8347}"/>
              </a:ext>
            </a:extLst>
          </p:cNvPr>
          <p:cNvCxnSpPr>
            <a:cxnSpLocks/>
            <a:stCxn id="61" idx="1"/>
          </p:cNvCxnSpPr>
          <p:nvPr/>
        </p:nvCxnSpPr>
        <p:spPr>
          <a:xfrm flipH="1">
            <a:off x="3163980" y="3726127"/>
            <a:ext cx="1270710" cy="6429"/>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sp>
        <p:nvSpPr>
          <p:cNvPr id="61" name="Google Shape;2816;p50">
            <a:extLst>
              <a:ext uri="{FF2B5EF4-FFF2-40B4-BE49-F238E27FC236}">
                <a16:creationId xmlns:a16="http://schemas.microsoft.com/office/drawing/2014/main" id="{8BEB9E67-335A-5D12-6724-1FEAC35B009C}"/>
              </a:ext>
            </a:extLst>
          </p:cNvPr>
          <p:cNvSpPr txBox="1"/>
          <p:nvPr/>
        </p:nvSpPr>
        <p:spPr>
          <a:xfrm>
            <a:off x="4434690" y="3268937"/>
            <a:ext cx="2286000" cy="914379"/>
          </a:xfrm>
          <a:prstGeom prst="rect">
            <a:avLst/>
          </a:prstGeom>
          <a:noFill/>
          <a:ln>
            <a:solidFill>
              <a:srgbClr val="0F4662"/>
            </a:solid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vi-VN" sz="2800" b="1">
                <a:solidFill>
                  <a:srgbClr val="0F4662"/>
                </a:solidFill>
                <a:latin typeface="Times New Roman" panose="02020603050405020304" pitchFamily="18" charset="0"/>
                <a:ea typeface="Play"/>
                <a:cs typeface="Times New Roman" panose="02020603050405020304" pitchFamily="18" charset="0"/>
                <a:sym typeface="Play"/>
              </a:rPr>
              <a:t>Thiết lập hệ thống</a:t>
            </a:r>
            <a:endParaRPr sz="2800" b="1">
              <a:solidFill>
                <a:srgbClr val="0F4662"/>
              </a:solidFill>
              <a:latin typeface="Times New Roman" panose="02020603050405020304" pitchFamily="18" charset="0"/>
              <a:ea typeface="Play"/>
              <a:cs typeface="Times New Roman" panose="02020603050405020304" pitchFamily="18" charset="0"/>
              <a:sym typeface="Play"/>
            </a:endParaRPr>
          </a:p>
        </p:txBody>
      </p:sp>
      <p:sp>
        <p:nvSpPr>
          <p:cNvPr id="62" name="Google Shape;2817;p50">
            <a:extLst>
              <a:ext uri="{FF2B5EF4-FFF2-40B4-BE49-F238E27FC236}">
                <a16:creationId xmlns:a16="http://schemas.microsoft.com/office/drawing/2014/main" id="{61CB02F2-54D6-F143-9CBA-EC8A67B6BF72}"/>
              </a:ext>
            </a:extLst>
          </p:cNvPr>
          <p:cNvSpPr txBox="1"/>
          <p:nvPr/>
        </p:nvSpPr>
        <p:spPr>
          <a:xfrm>
            <a:off x="8168490" y="3197137"/>
            <a:ext cx="8739187" cy="1057978"/>
          </a:xfrm>
          <a:prstGeom prst="rect">
            <a:avLst/>
          </a:prstGeom>
          <a:noFill/>
          <a:ln>
            <a:solidFill>
              <a:srgbClr val="0F4662"/>
            </a:solidFill>
          </a:ln>
        </p:spPr>
        <p:txBody>
          <a:bodyPr spcFirstLastPara="1" wrap="square" lIns="228600"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vi-VN" sz="2400">
              <a:solidFill>
                <a:srgbClr val="0F466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a:solidFill>
                  <a:srgbClr val="0F4662"/>
                </a:solidFill>
                <a:latin typeface="Times New Roman" panose="02020603050405020304" pitchFamily="18" charset="0"/>
                <a:cs typeface="Times New Roman" panose="02020603050405020304" pitchFamily="18" charset="0"/>
              </a:rPr>
              <a:t>Thiết lập hệ thống điều khiển sử dụng camera, Arduino và servo.</a:t>
            </a:r>
            <a:endParaRPr sz="2400">
              <a:solidFill>
                <a:srgbClr val="0F4662"/>
              </a:solidFill>
              <a:latin typeface="Times New Roman" panose="02020603050405020304" pitchFamily="18" charset="0"/>
              <a:cs typeface="Times New Roman" panose="02020603050405020304" pitchFamily="18" charset="0"/>
              <a:sym typeface="Source Sans Pro"/>
            </a:endParaRPr>
          </a:p>
        </p:txBody>
      </p:sp>
      <p:sp>
        <p:nvSpPr>
          <p:cNvPr id="68" name="TextBox 67">
            <a:extLst>
              <a:ext uri="{FF2B5EF4-FFF2-40B4-BE49-F238E27FC236}">
                <a16:creationId xmlns:a16="http://schemas.microsoft.com/office/drawing/2014/main" id="{987A381A-0F6A-4051-BC48-B244A7187A17}"/>
              </a:ext>
            </a:extLst>
          </p:cNvPr>
          <p:cNvSpPr txBox="1"/>
          <p:nvPr/>
        </p:nvSpPr>
        <p:spPr>
          <a:xfrm>
            <a:off x="2150055" y="3285254"/>
            <a:ext cx="836835" cy="830997"/>
          </a:xfrm>
          <a:prstGeom prst="rect">
            <a:avLst/>
          </a:prstGeom>
          <a:noFill/>
        </p:spPr>
        <p:txBody>
          <a:bodyPr wrap="square" rtlCol="0">
            <a:spAutoFit/>
          </a:bodyPr>
          <a:lstStyle/>
          <a:p>
            <a:r>
              <a:rPr lang="vi-VN" sz="4800" b="1">
                <a:solidFill>
                  <a:srgbClr val="0F4662"/>
                </a:solidFill>
                <a:latin typeface="Times New Roman" panose="02020603050405020304" pitchFamily="18" charset="0"/>
                <a:cs typeface="Times New Roman" panose="02020603050405020304" pitchFamily="18" charset="0"/>
              </a:rPr>
              <a:t>02</a:t>
            </a:r>
            <a:endParaRPr lang="en-US" sz="4800" b="1">
              <a:solidFill>
                <a:srgbClr val="0F4662"/>
              </a:solidFill>
              <a:latin typeface="Times New Roman" panose="02020603050405020304" pitchFamily="18" charset="0"/>
              <a:cs typeface="Times New Roman" panose="02020603050405020304" pitchFamily="18" charset="0"/>
            </a:endParaRPr>
          </a:p>
        </p:txBody>
      </p:sp>
      <p:grpSp>
        <p:nvGrpSpPr>
          <p:cNvPr id="37" name="Google Shape;2841;p50">
            <a:extLst>
              <a:ext uri="{FF2B5EF4-FFF2-40B4-BE49-F238E27FC236}">
                <a16:creationId xmlns:a16="http://schemas.microsoft.com/office/drawing/2014/main" id="{96A310D1-4FE1-275D-BB87-8A7B36F253C5}"/>
              </a:ext>
            </a:extLst>
          </p:cNvPr>
          <p:cNvGrpSpPr/>
          <p:nvPr/>
        </p:nvGrpSpPr>
        <p:grpSpPr>
          <a:xfrm>
            <a:off x="1815466" y="4490841"/>
            <a:ext cx="1423110" cy="1452759"/>
            <a:chOff x="851175" y="1582401"/>
            <a:chExt cx="964872" cy="964872"/>
          </a:xfrm>
          <a:noFill/>
        </p:grpSpPr>
        <p:sp>
          <p:nvSpPr>
            <p:cNvPr id="38" name="Google Shape;2842;p50">
              <a:extLst>
                <a:ext uri="{FF2B5EF4-FFF2-40B4-BE49-F238E27FC236}">
                  <a16:creationId xmlns:a16="http://schemas.microsoft.com/office/drawing/2014/main" id="{506EE884-BA6C-5061-3F44-429B036389A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2843;p50">
              <a:extLst>
                <a:ext uri="{FF2B5EF4-FFF2-40B4-BE49-F238E27FC236}">
                  <a16:creationId xmlns:a16="http://schemas.microsoft.com/office/drawing/2014/main" id="{5D983602-A527-E95D-991D-A2F3E2C75840}"/>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cxnSp>
        <p:nvCxnSpPr>
          <p:cNvPr id="63" name="Google Shape;2815;p50">
            <a:extLst>
              <a:ext uri="{FF2B5EF4-FFF2-40B4-BE49-F238E27FC236}">
                <a16:creationId xmlns:a16="http://schemas.microsoft.com/office/drawing/2014/main" id="{5AFB8AD4-8CE6-AF2B-0BFB-1057648255B5}"/>
              </a:ext>
            </a:extLst>
          </p:cNvPr>
          <p:cNvCxnSpPr>
            <a:cxnSpLocks/>
            <a:stCxn id="65" idx="3"/>
            <a:endCxn id="66" idx="1"/>
          </p:cNvCxnSpPr>
          <p:nvPr/>
        </p:nvCxnSpPr>
        <p:spPr>
          <a:xfrm flipV="1">
            <a:off x="6720691" y="5302320"/>
            <a:ext cx="1447800" cy="2"/>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cxnSp>
        <p:nvCxnSpPr>
          <p:cNvPr id="64" name="Google Shape;2827;p50">
            <a:extLst>
              <a:ext uri="{FF2B5EF4-FFF2-40B4-BE49-F238E27FC236}">
                <a16:creationId xmlns:a16="http://schemas.microsoft.com/office/drawing/2014/main" id="{5C20632F-A4EE-642B-D24A-76C6D1A2BC74}"/>
              </a:ext>
            </a:extLst>
          </p:cNvPr>
          <p:cNvCxnSpPr>
            <a:cxnSpLocks/>
            <a:stCxn id="65" idx="1"/>
          </p:cNvCxnSpPr>
          <p:nvPr/>
        </p:nvCxnSpPr>
        <p:spPr>
          <a:xfrm flipH="1">
            <a:off x="3163981" y="5302322"/>
            <a:ext cx="1270710" cy="6429"/>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sp>
        <p:nvSpPr>
          <p:cNvPr id="65" name="Google Shape;2816;p50">
            <a:extLst>
              <a:ext uri="{FF2B5EF4-FFF2-40B4-BE49-F238E27FC236}">
                <a16:creationId xmlns:a16="http://schemas.microsoft.com/office/drawing/2014/main" id="{467ED211-2336-7882-B9CC-9A442084A204}"/>
              </a:ext>
            </a:extLst>
          </p:cNvPr>
          <p:cNvSpPr txBox="1"/>
          <p:nvPr/>
        </p:nvSpPr>
        <p:spPr>
          <a:xfrm>
            <a:off x="4434691" y="4845132"/>
            <a:ext cx="2286000" cy="914379"/>
          </a:xfrm>
          <a:prstGeom prst="rect">
            <a:avLst/>
          </a:prstGeom>
          <a:noFill/>
          <a:ln>
            <a:solidFill>
              <a:srgbClr val="0F4662"/>
            </a:solid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800" b="1">
                <a:solidFill>
                  <a:srgbClr val="0F4662"/>
                </a:solidFill>
                <a:latin typeface="Times New Roman" panose="02020603050405020304" pitchFamily="18" charset="0"/>
                <a:ea typeface="Play"/>
                <a:cs typeface="Times New Roman" panose="02020603050405020304" pitchFamily="18" charset="0"/>
                <a:sym typeface="Play"/>
              </a:rPr>
              <a:t>Mô phỏng mô hình</a:t>
            </a:r>
          </a:p>
        </p:txBody>
      </p:sp>
      <p:sp>
        <p:nvSpPr>
          <p:cNvPr id="66" name="Google Shape;2817;p50">
            <a:extLst>
              <a:ext uri="{FF2B5EF4-FFF2-40B4-BE49-F238E27FC236}">
                <a16:creationId xmlns:a16="http://schemas.microsoft.com/office/drawing/2014/main" id="{32B0BDB9-BDA5-13E7-6954-694B2423582F}"/>
              </a:ext>
            </a:extLst>
          </p:cNvPr>
          <p:cNvSpPr txBox="1"/>
          <p:nvPr/>
        </p:nvSpPr>
        <p:spPr>
          <a:xfrm>
            <a:off x="8168491" y="4773330"/>
            <a:ext cx="8739186" cy="1057979"/>
          </a:xfrm>
          <a:prstGeom prst="rect">
            <a:avLst/>
          </a:prstGeom>
          <a:noFill/>
          <a:ln>
            <a:solidFill>
              <a:srgbClr val="0F4662"/>
            </a:solidFill>
          </a:ln>
        </p:spPr>
        <p:txBody>
          <a:bodyPr spcFirstLastPara="1" wrap="square" lIns="228600"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vi-VN" sz="2400">
              <a:solidFill>
                <a:srgbClr val="0F466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a:solidFill>
                  <a:srgbClr val="0F4662"/>
                </a:solidFill>
                <a:latin typeface="Times New Roman" panose="02020603050405020304" pitchFamily="18" charset="0"/>
                <a:cs typeface="Times New Roman" panose="02020603050405020304" pitchFamily="18" charset="0"/>
              </a:rPr>
              <a:t>Phát triển mô hình mô phỏng trong MATLAB/Simulink.</a:t>
            </a:r>
            <a:endParaRPr sz="2400">
              <a:solidFill>
                <a:srgbClr val="0F4662"/>
              </a:solidFill>
              <a:latin typeface="Times New Roman" panose="02020603050405020304" pitchFamily="18" charset="0"/>
              <a:ea typeface="Source Sans Pro"/>
              <a:cs typeface="Times New Roman" panose="02020603050405020304" pitchFamily="18" charset="0"/>
              <a:sym typeface="Source Sans Pro"/>
            </a:endParaRPr>
          </a:p>
        </p:txBody>
      </p:sp>
      <p:sp>
        <p:nvSpPr>
          <p:cNvPr id="69" name="TextBox 68">
            <a:extLst>
              <a:ext uri="{FF2B5EF4-FFF2-40B4-BE49-F238E27FC236}">
                <a16:creationId xmlns:a16="http://schemas.microsoft.com/office/drawing/2014/main" id="{8F0777FA-95AD-FBDC-3ADB-E75F123AE801}"/>
              </a:ext>
            </a:extLst>
          </p:cNvPr>
          <p:cNvSpPr txBox="1"/>
          <p:nvPr/>
        </p:nvSpPr>
        <p:spPr>
          <a:xfrm>
            <a:off x="2091158" y="4886822"/>
            <a:ext cx="836835" cy="830997"/>
          </a:xfrm>
          <a:prstGeom prst="rect">
            <a:avLst/>
          </a:prstGeom>
          <a:noFill/>
        </p:spPr>
        <p:txBody>
          <a:bodyPr wrap="square" rtlCol="0">
            <a:spAutoFit/>
          </a:bodyPr>
          <a:lstStyle/>
          <a:p>
            <a:r>
              <a:rPr lang="vi-VN" sz="4800" b="1">
                <a:solidFill>
                  <a:srgbClr val="0F4662"/>
                </a:solidFill>
                <a:latin typeface="Times New Roman" panose="02020603050405020304" pitchFamily="18" charset="0"/>
                <a:cs typeface="Times New Roman" panose="02020603050405020304" pitchFamily="18" charset="0"/>
              </a:rPr>
              <a:t>03</a:t>
            </a:r>
            <a:endParaRPr lang="en-US" sz="4800" b="1">
              <a:solidFill>
                <a:srgbClr val="0F4662"/>
              </a:solidFill>
              <a:latin typeface="Times New Roman" panose="02020603050405020304" pitchFamily="18" charset="0"/>
              <a:cs typeface="Times New Roman" panose="02020603050405020304" pitchFamily="18" charset="0"/>
            </a:endParaRPr>
          </a:p>
        </p:txBody>
      </p:sp>
      <p:grpSp>
        <p:nvGrpSpPr>
          <p:cNvPr id="103" name="Google Shape;2841;p50">
            <a:extLst>
              <a:ext uri="{FF2B5EF4-FFF2-40B4-BE49-F238E27FC236}">
                <a16:creationId xmlns:a16="http://schemas.microsoft.com/office/drawing/2014/main" id="{275EFC0B-40E4-D37A-79B9-7754ACDD71A3}"/>
              </a:ext>
            </a:extLst>
          </p:cNvPr>
          <p:cNvGrpSpPr/>
          <p:nvPr/>
        </p:nvGrpSpPr>
        <p:grpSpPr>
          <a:xfrm>
            <a:off x="1815466" y="6033891"/>
            <a:ext cx="1423110" cy="1452759"/>
            <a:chOff x="851175" y="1582401"/>
            <a:chExt cx="964872" cy="964872"/>
          </a:xfrm>
          <a:noFill/>
        </p:grpSpPr>
        <p:sp>
          <p:nvSpPr>
            <p:cNvPr id="104" name="Google Shape;2842;p50">
              <a:extLst>
                <a:ext uri="{FF2B5EF4-FFF2-40B4-BE49-F238E27FC236}">
                  <a16:creationId xmlns:a16="http://schemas.microsoft.com/office/drawing/2014/main" id="{3C27FCD9-193E-AB4A-464C-A30FB9BEE151}"/>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2843;p50">
              <a:extLst>
                <a:ext uri="{FF2B5EF4-FFF2-40B4-BE49-F238E27FC236}">
                  <a16:creationId xmlns:a16="http://schemas.microsoft.com/office/drawing/2014/main" id="{A69848CF-D159-618E-8B53-C368E27E4D03}"/>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cxnSp>
        <p:nvCxnSpPr>
          <p:cNvPr id="106" name="Google Shape;2815;p50">
            <a:extLst>
              <a:ext uri="{FF2B5EF4-FFF2-40B4-BE49-F238E27FC236}">
                <a16:creationId xmlns:a16="http://schemas.microsoft.com/office/drawing/2014/main" id="{397F6CD1-4584-516E-CE28-73D3278E0862}"/>
              </a:ext>
            </a:extLst>
          </p:cNvPr>
          <p:cNvCxnSpPr>
            <a:cxnSpLocks/>
            <a:stCxn id="108" idx="3"/>
            <a:endCxn id="109" idx="1"/>
          </p:cNvCxnSpPr>
          <p:nvPr/>
        </p:nvCxnSpPr>
        <p:spPr>
          <a:xfrm flipV="1">
            <a:off x="6720691" y="6845370"/>
            <a:ext cx="1447800" cy="2"/>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cxnSp>
        <p:nvCxnSpPr>
          <p:cNvPr id="107" name="Google Shape;2827;p50">
            <a:extLst>
              <a:ext uri="{FF2B5EF4-FFF2-40B4-BE49-F238E27FC236}">
                <a16:creationId xmlns:a16="http://schemas.microsoft.com/office/drawing/2014/main" id="{C65B5563-9CEB-4F7C-BF59-9B39BDFE4FF1}"/>
              </a:ext>
            </a:extLst>
          </p:cNvPr>
          <p:cNvCxnSpPr>
            <a:cxnSpLocks/>
            <a:stCxn id="108" idx="1"/>
          </p:cNvCxnSpPr>
          <p:nvPr/>
        </p:nvCxnSpPr>
        <p:spPr>
          <a:xfrm flipH="1">
            <a:off x="3163981" y="6845372"/>
            <a:ext cx="1270710" cy="6429"/>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sp>
        <p:nvSpPr>
          <p:cNvPr id="108" name="Google Shape;2816;p50">
            <a:extLst>
              <a:ext uri="{FF2B5EF4-FFF2-40B4-BE49-F238E27FC236}">
                <a16:creationId xmlns:a16="http://schemas.microsoft.com/office/drawing/2014/main" id="{8FA8A17F-6CFC-3B70-14C7-ADBCEB9D154A}"/>
              </a:ext>
            </a:extLst>
          </p:cNvPr>
          <p:cNvSpPr txBox="1"/>
          <p:nvPr/>
        </p:nvSpPr>
        <p:spPr>
          <a:xfrm>
            <a:off x="4434691" y="6388182"/>
            <a:ext cx="2286000" cy="914379"/>
          </a:xfrm>
          <a:prstGeom prst="rect">
            <a:avLst/>
          </a:prstGeom>
          <a:noFill/>
          <a:ln>
            <a:solidFill>
              <a:srgbClr val="0F4662"/>
            </a:solid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800" b="1">
                <a:solidFill>
                  <a:srgbClr val="0F4662"/>
                </a:solidFill>
                <a:latin typeface="Times New Roman" panose="02020603050405020304" pitchFamily="18" charset="0"/>
                <a:ea typeface="Play"/>
                <a:cs typeface="Times New Roman" panose="02020603050405020304" pitchFamily="18" charset="0"/>
                <a:sym typeface="Play"/>
              </a:rPr>
              <a:t>Triển khai thuật toán</a:t>
            </a:r>
          </a:p>
        </p:txBody>
      </p:sp>
      <p:sp>
        <p:nvSpPr>
          <p:cNvPr id="109" name="Google Shape;2817;p50">
            <a:extLst>
              <a:ext uri="{FF2B5EF4-FFF2-40B4-BE49-F238E27FC236}">
                <a16:creationId xmlns:a16="http://schemas.microsoft.com/office/drawing/2014/main" id="{1A2E969B-03CF-9638-8C07-15613737F258}"/>
              </a:ext>
            </a:extLst>
          </p:cNvPr>
          <p:cNvSpPr txBox="1"/>
          <p:nvPr/>
        </p:nvSpPr>
        <p:spPr>
          <a:xfrm>
            <a:off x="8168491" y="6316380"/>
            <a:ext cx="8739186" cy="1057979"/>
          </a:xfrm>
          <a:prstGeom prst="rect">
            <a:avLst/>
          </a:prstGeom>
          <a:noFill/>
          <a:ln>
            <a:solidFill>
              <a:srgbClr val="0F4662"/>
            </a:solidFill>
          </a:ln>
        </p:spPr>
        <p:txBody>
          <a:bodyPr spcFirstLastPara="1" wrap="square" lIns="228600"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vi-VN" sz="2400">
              <a:solidFill>
                <a:srgbClr val="0F466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a:solidFill>
                  <a:srgbClr val="0F4662"/>
                </a:solidFill>
                <a:latin typeface="Times New Roman" panose="02020603050405020304" pitchFamily="18" charset="0"/>
                <a:cs typeface="Times New Roman" panose="02020603050405020304" pitchFamily="18" charset="0"/>
              </a:rPr>
              <a:t>Triển khai các thuật toán điều khiển PD và PD Fuzzy.</a:t>
            </a:r>
            <a:endParaRPr sz="2400">
              <a:solidFill>
                <a:srgbClr val="0F4662"/>
              </a:solidFill>
              <a:latin typeface="Times New Roman" panose="02020603050405020304" pitchFamily="18" charset="0"/>
              <a:ea typeface="Source Sans Pro"/>
              <a:cs typeface="Times New Roman" panose="02020603050405020304" pitchFamily="18" charset="0"/>
              <a:sym typeface="Source Sans Pro"/>
            </a:endParaRPr>
          </a:p>
        </p:txBody>
      </p:sp>
      <p:sp>
        <p:nvSpPr>
          <p:cNvPr id="110" name="TextBox 109">
            <a:extLst>
              <a:ext uri="{FF2B5EF4-FFF2-40B4-BE49-F238E27FC236}">
                <a16:creationId xmlns:a16="http://schemas.microsoft.com/office/drawing/2014/main" id="{FFC749FC-F855-7802-B9B4-02FE7280AF66}"/>
              </a:ext>
            </a:extLst>
          </p:cNvPr>
          <p:cNvSpPr txBox="1"/>
          <p:nvPr/>
        </p:nvSpPr>
        <p:spPr>
          <a:xfrm>
            <a:off x="2091158" y="6429872"/>
            <a:ext cx="836835" cy="830997"/>
          </a:xfrm>
          <a:prstGeom prst="rect">
            <a:avLst/>
          </a:prstGeom>
          <a:noFill/>
        </p:spPr>
        <p:txBody>
          <a:bodyPr wrap="square" rtlCol="0">
            <a:spAutoFit/>
          </a:bodyPr>
          <a:lstStyle/>
          <a:p>
            <a:r>
              <a:rPr lang="vi-VN" sz="4800" b="1">
                <a:solidFill>
                  <a:srgbClr val="0F4662"/>
                </a:solidFill>
                <a:latin typeface="Times New Roman" panose="02020603050405020304" pitchFamily="18" charset="0"/>
                <a:cs typeface="Times New Roman" panose="02020603050405020304" pitchFamily="18" charset="0"/>
              </a:rPr>
              <a:t>04</a:t>
            </a:r>
            <a:endParaRPr lang="en-US" sz="4800" b="1">
              <a:solidFill>
                <a:srgbClr val="0F4662"/>
              </a:solidFill>
              <a:latin typeface="Times New Roman" panose="02020603050405020304" pitchFamily="18" charset="0"/>
              <a:cs typeface="Times New Roman" panose="02020603050405020304" pitchFamily="18" charset="0"/>
            </a:endParaRPr>
          </a:p>
        </p:txBody>
      </p:sp>
      <p:sp>
        <p:nvSpPr>
          <p:cNvPr id="4" name="Freeform 6">
            <a:extLst>
              <a:ext uri="{FF2B5EF4-FFF2-40B4-BE49-F238E27FC236}">
                <a16:creationId xmlns:a16="http://schemas.microsoft.com/office/drawing/2014/main" id="{84E5A9D6-E8B9-853C-C769-C97327C90238}"/>
              </a:ext>
            </a:extLst>
          </p:cNvPr>
          <p:cNvSpPr/>
          <p:nvPr/>
        </p:nvSpPr>
        <p:spPr>
          <a:xfrm>
            <a:off x="15773400" y="9410700"/>
            <a:ext cx="2108217" cy="668135"/>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5"/>
            <a:stretch>
              <a:fillRect/>
            </a:stretch>
          </a:blipFill>
        </p:spPr>
        <p:txBody>
          <a:bodyPr/>
          <a:lstStyle/>
          <a:p>
            <a:endParaRPr lang="en-US"/>
          </a:p>
        </p:txBody>
      </p:sp>
      <p:grpSp>
        <p:nvGrpSpPr>
          <p:cNvPr id="3" name="Google Shape;2841;p50">
            <a:extLst>
              <a:ext uri="{FF2B5EF4-FFF2-40B4-BE49-F238E27FC236}">
                <a16:creationId xmlns:a16="http://schemas.microsoft.com/office/drawing/2014/main" id="{33C1F932-A09E-4B3D-846C-9DBCD3BB37FA}"/>
              </a:ext>
            </a:extLst>
          </p:cNvPr>
          <p:cNvGrpSpPr/>
          <p:nvPr/>
        </p:nvGrpSpPr>
        <p:grpSpPr>
          <a:xfrm>
            <a:off x="1815466" y="7576941"/>
            <a:ext cx="1423110" cy="1452759"/>
            <a:chOff x="851175" y="1582401"/>
            <a:chExt cx="964872" cy="964872"/>
          </a:xfrm>
          <a:noFill/>
        </p:grpSpPr>
        <p:sp>
          <p:nvSpPr>
            <p:cNvPr id="5" name="Google Shape;2842;p50">
              <a:extLst>
                <a:ext uri="{FF2B5EF4-FFF2-40B4-BE49-F238E27FC236}">
                  <a16:creationId xmlns:a16="http://schemas.microsoft.com/office/drawing/2014/main" id="{727C7626-9075-0385-2EA2-DF257543BEFC}"/>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2843;p50">
              <a:extLst>
                <a:ext uri="{FF2B5EF4-FFF2-40B4-BE49-F238E27FC236}">
                  <a16:creationId xmlns:a16="http://schemas.microsoft.com/office/drawing/2014/main" id="{2BB0AB39-35F6-D337-AA9D-A18FD99C68FE}"/>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grpFill/>
            <a:ln>
              <a:solidFill>
                <a:srgbClr val="0F466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cxnSp>
        <p:nvCxnSpPr>
          <p:cNvPr id="7" name="Google Shape;2815;p50">
            <a:extLst>
              <a:ext uri="{FF2B5EF4-FFF2-40B4-BE49-F238E27FC236}">
                <a16:creationId xmlns:a16="http://schemas.microsoft.com/office/drawing/2014/main" id="{4F284899-BF60-F0F2-708E-97E27A964FE7}"/>
              </a:ext>
            </a:extLst>
          </p:cNvPr>
          <p:cNvCxnSpPr>
            <a:cxnSpLocks/>
            <a:stCxn id="11" idx="3"/>
            <a:endCxn id="12" idx="1"/>
          </p:cNvCxnSpPr>
          <p:nvPr/>
        </p:nvCxnSpPr>
        <p:spPr>
          <a:xfrm flipV="1">
            <a:off x="6720691" y="8388420"/>
            <a:ext cx="1447800" cy="2"/>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cxnSp>
        <p:nvCxnSpPr>
          <p:cNvPr id="8" name="Google Shape;2827;p50">
            <a:extLst>
              <a:ext uri="{FF2B5EF4-FFF2-40B4-BE49-F238E27FC236}">
                <a16:creationId xmlns:a16="http://schemas.microsoft.com/office/drawing/2014/main" id="{B7EA72A6-94A7-64A7-FB21-B9E6B806955F}"/>
              </a:ext>
            </a:extLst>
          </p:cNvPr>
          <p:cNvCxnSpPr>
            <a:cxnSpLocks/>
            <a:stCxn id="11" idx="1"/>
          </p:cNvCxnSpPr>
          <p:nvPr/>
        </p:nvCxnSpPr>
        <p:spPr>
          <a:xfrm flipH="1">
            <a:off x="3163981" y="8388422"/>
            <a:ext cx="1270710" cy="6429"/>
          </a:xfrm>
          <a:prstGeom prst="straightConnector1">
            <a:avLst/>
          </a:prstGeom>
          <a:noFill/>
          <a:ln w="28575" cap="flat" cmpd="sng">
            <a:solidFill>
              <a:srgbClr val="0F4662"/>
            </a:solidFill>
            <a:prstDash val="solid"/>
            <a:round/>
            <a:headEnd type="none" w="med" len="med"/>
            <a:tailEnd type="none" w="med" len="med"/>
          </a:ln>
          <a:effectLst>
            <a:outerShdw blurRad="128588" algn="bl" rotWithShape="0">
              <a:schemeClr val="lt1"/>
            </a:outerShdw>
          </a:effectLst>
        </p:spPr>
      </p:cxnSp>
      <p:sp>
        <p:nvSpPr>
          <p:cNvPr id="11" name="Google Shape;2816;p50">
            <a:extLst>
              <a:ext uri="{FF2B5EF4-FFF2-40B4-BE49-F238E27FC236}">
                <a16:creationId xmlns:a16="http://schemas.microsoft.com/office/drawing/2014/main" id="{18B4F49D-795C-C731-B303-697F5583285E}"/>
              </a:ext>
            </a:extLst>
          </p:cNvPr>
          <p:cNvSpPr txBox="1"/>
          <p:nvPr/>
        </p:nvSpPr>
        <p:spPr>
          <a:xfrm>
            <a:off x="4434691" y="7931232"/>
            <a:ext cx="2286000" cy="914379"/>
          </a:xfrm>
          <a:prstGeom prst="rect">
            <a:avLst/>
          </a:prstGeom>
          <a:noFill/>
          <a:ln>
            <a:solidFill>
              <a:srgbClr val="0F4662"/>
            </a:solid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800" b="1">
                <a:solidFill>
                  <a:srgbClr val="0F4662"/>
                </a:solidFill>
                <a:latin typeface="Times New Roman" panose="02020603050405020304" pitchFamily="18" charset="0"/>
                <a:ea typeface="Play"/>
                <a:cs typeface="Times New Roman" panose="02020603050405020304" pitchFamily="18" charset="0"/>
                <a:sym typeface="Play"/>
              </a:rPr>
              <a:t>Thông số kết quả</a:t>
            </a:r>
          </a:p>
        </p:txBody>
      </p:sp>
      <p:sp>
        <p:nvSpPr>
          <p:cNvPr id="12" name="Google Shape;2817;p50">
            <a:extLst>
              <a:ext uri="{FF2B5EF4-FFF2-40B4-BE49-F238E27FC236}">
                <a16:creationId xmlns:a16="http://schemas.microsoft.com/office/drawing/2014/main" id="{6FBB5138-AFBD-CCA5-629C-5CEF2BF84058}"/>
              </a:ext>
            </a:extLst>
          </p:cNvPr>
          <p:cNvSpPr txBox="1"/>
          <p:nvPr/>
        </p:nvSpPr>
        <p:spPr>
          <a:xfrm>
            <a:off x="8168491" y="7859430"/>
            <a:ext cx="8739186" cy="1057979"/>
          </a:xfrm>
          <a:prstGeom prst="rect">
            <a:avLst/>
          </a:prstGeom>
          <a:noFill/>
          <a:ln>
            <a:solidFill>
              <a:srgbClr val="0F4662"/>
            </a:solidFill>
          </a:ln>
        </p:spPr>
        <p:txBody>
          <a:bodyPr spcFirstLastPara="1" wrap="square" lIns="228600"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vi-VN" sz="2400">
              <a:solidFill>
                <a:srgbClr val="0F4662"/>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a:solidFill>
                  <a:srgbClr val="0F4662"/>
                </a:solidFill>
                <a:latin typeface="Times New Roman" panose="02020603050405020304" pitchFamily="18" charset="0"/>
                <a:cs typeface="Times New Roman" panose="02020603050405020304" pitchFamily="18" charset="0"/>
              </a:rPr>
              <a:t>Phân tích, đánh giá kết quả mô phỏng và thực nghiệm.</a:t>
            </a:r>
            <a:endParaRPr sz="2400">
              <a:solidFill>
                <a:srgbClr val="0F4662"/>
              </a:solidFill>
              <a:latin typeface="Times New Roman" panose="02020603050405020304" pitchFamily="18" charset="0"/>
              <a:ea typeface="Source Sans Pro"/>
              <a:cs typeface="Times New Roman" panose="02020603050405020304" pitchFamily="18" charset="0"/>
              <a:sym typeface="Source Sans Pro"/>
            </a:endParaRPr>
          </a:p>
        </p:txBody>
      </p:sp>
      <p:sp>
        <p:nvSpPr>
          <p:cNvPr id="13" name="TextBox 12">
            <a:extLst>
              <a:ext uri="{FF2B5EF4-FFF2-40B4-BE49-F238E27FC236}">
                <a16:creationId xmlns:a16="http://schemas.microsoft.com/office/drawing/2014/main" id="{85823AC0-B61F-7BA8-63D7-AF5F0C5B65D6}"/>
              </a:ext>
            </a:extLst>
          </p:cNvPr>
          <p:cNvSpPr txBox="1"/>
          <p:nvPr/>
        </p:nvSpPr>
        <p:spPr>
          <a:xfrm>
            <a:off x="2091158" y="7972922"/>
            <a:ext cx="836835" cy="830997"/>
          </a:xfrm>
          <a:prstGeom prst="rect">
            <a:avLst/>
          </a:prstGeom>
          <a:noFill/>
        </p:spPr>
        <p:txBody>
          <a:bodyPr wrap="square" rtlCol="0">
            <a:spAutoFit/>
          </a:bodyPr>
          <a:lstStyle/>
          <a:p>
            <a:r>
              <a:rPr lang="vi-VN" sz="4800" b="1">
                <a:solidFill>
                  <a:srgbClr val="0F4662"/>
                </a:solidFill>
                <a:latin typeface="Times New Roman" panose="02020603050405020304" pitchFamily="18" charset="0"/>
                <a:cs typeface="Times New Roman" panose="02020603050405020304" pitchFamily="18" charset="0"/>
              </a:rPr>
              <a:t>05</a:t>
            </a:r>
            <a:endParaRPr lang="en-US" sz="4800" b="1">
              <a:solidFill>
                <a:srgbClr val="0F466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08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TotalTime>
  <Words>2103</Words>
  <Application>Microsoft Office PowerPoint</Application>
  <PresentationFormat>Custom</PresentationFormat>
  <Paragraphs>119</Paragraphs>
  <Slides>19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Cormorant Garamond Bold Italics</vt:lpstr>
      <vt:lpstr>Arial</vt:lpstr>
      <vt:lpstr>Calibri</vt:lpstr>
      <vt:lpstr>Times New Roman</vt:lpstr>
      <vt:lpstr>Quicksand</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Enhancing Sales Strategy Presentation</dc:title>
  <dc:creator>ACER</dc:creator>
  <cp:lastModifiedBy>Dat Van</cp:lastModifiedBy>
  <cp:revision>24</cp:revision>
  <dcterms:created xsi:type="dcterms:W3CDTF">2006-08-16T00:00:00Z</dcterms:created>
  <dcterms:modified xsi:type="dcterms:W3CDTF">2025-06-02T08:31:09Z</dcterms:modified>
  <dc:identifier>DAGF7EfA_JE</dc:identifier>
</cp:coreProperties>
</file>